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7" r:id="rId2"/>
    <p:sldMasterId id="2147483711" r:id="rId3"/>
    <p:sldMasterId id="2147483713" r:id="rId4"/>
    <p:sldMasterId id="2147483749" r:id="rId5"/>
    <p:sldMasterId id="2147483786" r:id="rId6"/>
    <p:sldMasterId id="2147483798" r:id="rId7"/>
  </p:sldMasterIdLst>
  <p:notesMasterIdLst>
    <p:notesMasterId r:id="rId20"/>
  </p:notesMasterIdLst>
  <p:sldIdLst>
    <p:sldId id="257" r:id="rId8"/>
    <p:sldId id="518" r:id="rId9"/>
    <p:sldId id="511" r:id="rId10"/>
    <p:sldId id="302" r:id="rId11"/>
    <p:sldId id="266" r:id="rId12"/>
    <p:sldId id="288" r:id="rId13"/>
    <p:sldId id="516" r:id="rId14"/>
    <p:sldId id="517" r:id="rId15"/>
    <p:sldId id="304" r:id="rId16"/>
    <p:sldId id="519" r:id="rId17"/>
    <p:sldId id="305" r:id="rId18"/>
    <p:sldId id="30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7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386A53-92A7-409F-A328-1BBA73FA6110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898AFA-A508-47A7-94F7-250F6BEEB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928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63397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12647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0439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2644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738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181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7130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1352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9506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0462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435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0334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6859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6939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212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6118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9077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8773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7521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8992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94479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839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08032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59590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38795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0229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81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45000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404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43684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92915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0513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7637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41742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435617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9975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291346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4715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05644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955476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896815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65838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578582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831227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837971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35481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79843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262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54557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98147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17542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15406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44544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1195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33690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07726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86967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80871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532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18962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6159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34714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38861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81277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47806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50958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63617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08670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04239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589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664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042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885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171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82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957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1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5118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2021/12/29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096573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256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382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DD461D-A9AE-4EC2-861F-590C9694E739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303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4710" y="1337218"/>
            <a:ext cx="8139448" cy="3093114"/>
          </a:xfrm>
        </p:spPr>
        <p:txBody>
          <a:bodyPr>
            <a:normAutofit/>
          </a:bodyPr>
          <a:lstStyle/>
          <a:p>
            <a:r>
              <a:rPr lang="en-US" sz="4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Chào</a:t>
            </a:r>
            <a:r>
              <a:rPr lang="en-US" sz="4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mừng</a:t>
            </a:r>
            <a:r>
              <a:rPr lang="en-US" sz="4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các</a:t>
            </a:r>
            <a:r>
              <a:rPr lang="en-US" sz="4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sz="4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quý</a:t>
            </a:r>
            <a:r>
              <a:rPr lang="en-US" sz="4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sz="4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thầy</a:t>
            </a:r>
            <a:r>
              <a:rPr lang="en-US" sz="4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sz="4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cô</a:t>
            </a:r>
            <a:r>
              <a:rPr lang="en-US" sz="4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sz="4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về</a:t>
            </a:r>
            <a:r>
              <a:rPr lang="en-US" sz="4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sz="4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thăm</a:t>
            </a:r>
            <a:r>
              <a:rPr lang="en-US" sz="4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sz="4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lớp</a:t>
            </a:r>
            <a:r>
              <a:rPr lang="en-US" sz="4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sz="4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dự</a:t>
            </a:r>
            <a:r>
              <a:rPr lang="en-US" sz="4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sz="4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giờ</a:t>
            </a:r>
            <a:r>
              <a:rPr lang="en-US" sz="4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sz="4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chuyên</a:t>
            </a:r>
            <a:r>
              <a:rPr lang="en-US" sz="4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sz="4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đề</a:t>
            </a:r>
            <a:r>
              <a:rPr lang="en-US" sz="4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/>
            </a:r>
            <a:br>
              <a:rPr lang="en-US" sz="4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+mn-ea"/>
              </a:rPr>
            </a:br>
            <a:r>
              <a:rPr lang="en-US" sz="4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vi-VN" sz="4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tiết</a:t>
            </a:r>
            <a:r>
              <a:rPr lang="en-US" altLang="vi-VN" sz="4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altLang="vi-VN" sz="4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Tiếng Việt - </a:t>
            </a:r>
            <a:r>
              <a:rPr lang="en-US" altLang="vi-VN" sz="4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Lớp</a:t>
            </a:r>
            <a:r>
              <a:rPr lang="en-US" altLang="vi-VN" sz="4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altLang="vi-VN" sz="4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2B</a:t>
            </a:r>
            <a:endParaRPr lang="en-US" altLang="vi-VN" sz="4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  <a:sym typeface="+mn-ea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  <a:sym typeface="+mn-lt"/>
                </a:rPr>
                <a:t>Từ</a:t>
              </a:r>
              <a:r>
                <a:rPr kumimoji="0" lang="en-US" altLang="zh-CN" sz="3600" b="1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  <a:sym typeface="+mn-lt"/>
                </a:rPr>
                <a:t>ngữ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1777285" y="350974"/>
            <a:ext cx="9507935" cy="2489158"/>
            <a:chOff x="3201077" y="-668246"/>
            <a:chExt cx="3822655" cy="2489137"/>
          </a:xfrm>
        </p:grpSpPr>
        <p:grpSp>
          <p:nvGrpSpPr>
            <p:cNvPr id="42" name="Group 41"/>
            <p:cNvGrpSpPr/>
            <p:nvPr/>
          </p:nvGrpSpPr>
          <p:grpSpPr>
            <a:xfrm>
              <a:off x="3201077" y="-668246"/>
              <a:ext cx="3822655" cy="2315192"/>
              <a:chOff x="-157338" y="524818"/>
              <a:chExt cx="2109019" cy="2109019"/>
            </a:xfrm>
          </p:grpSpPr>
          <p:sp>
            <p:nvSpPr>
              <p:cNvPr id="43" name="Hexagon 42"/>
              <p:cNvSpPr/>
              <p:nvPr/>
            </p:nvSpPr>
            <p:spPr>
              <a:xfrm>
                <a:off x="-157338" y="524818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-48965" y="678271"/>
                <a:ext cx="1808630" cy="13177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800" noProof="0" dirty="0" smtClean="0">
                    <a:solidFill>
                      <a:srgbClr val="FF0000"/>
                    </a:solidFill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T</a:t>
                </a:r>
                <a:r>
                  <a:rPr kumimoji="0" lang="en-US" sz="4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hen</a:t>
                </a:r>
                <a:r>
                  <a:rPr kumimoji="0" lang="en-US" sz="4800" b="0" i="0" u="none" strike="noStrike" kern="1200" cap="none" spc="0" normalizeH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 (</a:t>
                </a:r>
                <a:r>
                  <a:rPr kumimoji="0" lang="en-US" sz="48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cửa</a:t>
                </a:r>
                <a:r>
                  <a:rPr kumimoji="0" lang="en-US" sz="4800" b="0" i="0" u="none" strike="noStrike" kern="1200" cap="none" spc="0" normalizeH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)</a:t>
                </a:r>
                <a:r>
                  <a:rPr kumimoji="0" lang="en-US" altLang="vi-VN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:</a:t>
                </a:r>
                <a:r>
                  <a:rPr lang="en-US" altLang="vi-VN" sz="4000" dirty="0" err="1">
                    <a:solidFill>
                      <a:srgbClr val="231F20"/>
                    </a:solidFill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v</a:t>
                </a:r>
                <a:r>
                  <a:rPr kumimoji="0" lang="en-US" altLang="vi-VN" sz="40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ật</a:t>
                </a:r>
                <a:r>
                  <a:rPr kumimoji="0" lang="en-US" altLang="vi-VN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 </a:t>
                </a:r>
                <a:r>
                  <a:rPr kumimoji="0" lang="en-US" altLang="vi-VN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bằng</a:t>
                </a:r>
                <a:r>
                  <a:rPr kumimoji="0" lang="en-US" alt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 </a:t>
                </a:r>
                <a:r>
                  <a:rPr kumimoji="0" lang="en-US" altLang="vi-VN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tre</a:t>
                </a:r>
                <a:r>
                  <a:rPr kumimoji="0" lang="en-US" alt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, </a:t>
                </a:r>
                <a:r>
                  <a:rPr kumimoji="0" lang="en-US" altLang="vi-VN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gỗ</a:t>
                </a:r>
                <a:r>
                  <a:rPr kumimoji="0" lang="en-US" alt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 </a:t>
                </a:r>
                <a:r>
                  <a:rPr kumimoji="0" lang="en-US" altLang="vi-VN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hoặc</a:t>
                </a:r>
                <a:r>
                  <a:rPr kumimoji="0" lang="en-US" alt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 </a:t>
                </a:r>
                <a:r>
                  <a:rPr kumimoji="0" lang="en-US" altLang="vi-VN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sắt</a:t>
                </a:r>
                <a:r>
                  <a:rPr lang="en-US" altLang="vi-VN" sz="4000" dirty="0">
                    <a:solidFill>
                      <a:srgbClr val="231F20"/>
                    </a:solidFill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, </a:t>
                </a:r>
                <a:r>
                  <a:rPr lang="en-US" altLang="vi-VN" sz="4000" dirty="0" err="1">
                    <a:solidFill>
                      <a:srgbClr val="231F20"/>
                    </a:solidFill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dùng</a:t>
                </a:r>
                <a:r>
                  <a:rPr lang="en-US" altLang="vi-VN" sz="4000" dirty="0">
                    <a:solidFill>
                      <a:srgbClr val="231F20"/>
                    </a:solidFill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 </a:t>
                </a:r>
                <a:r>
                  <a:rPr lang="en-US" altLang="vi-VN" sz="4000" dirty="0" err="1">
                    <a:solidFill>
                      <a:srgbClr val="231F20"/>
                    </a:solidFill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để</a:t>
                </a:r>
                <a:r>
                  <a:rPr lang="en-US" altLang="vi-VN" sz="4000" dirty="0">
                    <a:solidFill>
                      <a:srgbClr val="231F20"/>
                    </a:solidFill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 </a:t>
                </a:r>
                <a:r>
                  <a:rPr lang="en-US" altLang="vi-VN" sz="4000" dirty="0" err="1">
                    <a:solidFill>
                      <a:srgbClr val="231F20"/>
                    </a:solidFill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cài</a:t>
                </a:r>
                <a:r>
                  <a:rPr lang="en-US" altLang="vi-VN" sz="4000" dirty="0">
                    <a:solidFill>
                      <a:srgbClr val="231F20"/>
                    </a:solidFill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 </a:t>
                </a:r>
                <a:r>
                  <a:rPr lang="en-US" altLang="vi-VN" sz="4000" dirty="0" err="1">
                    <a:solidFill>
                      <a:srgbClr val="231F20"/>
                    </a:solidFill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cửa</a:t>
                </a:r>
                <a:endParaRPr kumimoji="0" lang="en-US" alt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  <a:sym typeface="+mn-lt"/>
                </a:endParaRPr>
              </a:p>
            </p:txBody>
          </p:sp>
        </p:grpSp>
        <p:cxnSp>
          <p:nvCxnSpPr>
            <p:cNvPr id="54" name="10"/>
            <p:cNvCxnSpPr/>
            <p:nvPr/>
          </p:nvCxnSpPr>
          <p:spPr>
            <a:xfrm>
              <a:off x="4936100" y="1820891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7404E765-6C64-4751-86B6-2063BAEBAC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25187" y="2639201"/>
            <a:ext cx="7238520" cy="3581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388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084955" y="340360"/>
            <a:ext cx="55149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cửa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nhớ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bà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727075" y="1252855"/>
            <a:ext cx="4785360" cy="435165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vi-VN" sz="12800" dirty="0">
                <a:latin typeface="Times New Roman" pitchFamily="18" charset="0"/>
                <a:cs typeface="Times New Roman" pitchFamily="18" charset="0"/>
              </a:rPr>
              <a:t>Ngày cháu còn thấp bé</a:t>
            </a:r>
          </a:p>
          <a:p>
            <a:pPr marL="0" indent="0">
              <a:buNone/>
            </a:pPr>
            <a:r>
              <a:rPr lang="vi-VN" sz="12800" dirty="0">
                <a:latin typeface="Times New Roman" pitchFamily="18" charset="0"/>
                <a:cs typeface="Times New Roman" pitchFamily="18" charset="0"/>
              </a:rPr>
              <a:t>Cánh cửa có hai then</a:t>
            </a:r>
          </a:p>
          <a:p>
            <a:pPr marL="0" indent="0">
              <a:buNone/>
            </a:pPr>
            <a:r>
              <a:rPr lang="vi-VN" sz="12800" dirty="0">
                <a:latin typeface="Times New Roman" pitchFamily="18" charset="0"/>
                <a:cs typeface="Times New Roman" pitchFamily="18" charset="0"/>
              </a:rPr>
              <a:t>Cháu chỉ cài then dưới</a:t>
            </a:r>
          </a:p>
          <a:p>
            <a:pPr marL="0" indent="0">
              <a:buNone/>
            </a:pPr>
            <a:r>
              <a:rPr lang="vi-VN" sz="12800" dirty="0">
                <a:latin typeface="Times New Roman" pitchFamily="18" charset="0"/>
                <a:cs typeface="Times New Roman" pitchFamily="18" charset="0"/>
              </a:rPr>
              <a:t>Nhờ bà cài then trên</a:t>
            </a:r>
          </a:p>
          <a:p>
            <a:pPr marL="0" indent="0">
              <a:buNone/>
            </a:pPr>
            <a:endParaRPr lang="vi-VN" sz="12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vi-VN" sz="12800" dirty="0">
                <a:latin typeface="Times New Roman" pitchFamily="18" charset="0"/>
                <a:cs typeface="Times New Roman" pitchFamily="18" charset="0"/>
              </a:rPr>
              <a:t>Mỗi năm cháu lớn lên</a:t>
            </a:r>
          </a:p>
          <a:p>
            <a:pPr marL="0" indent="0">
              <a:buNone/>
            </a:pPr>
            <a:r>
              <a:rPr lang="vi-VN" sz="12800" dirty="0">
                <a:latin typeface="Times New Roman" pitchFamily="18" charset="0"/>
                <a:cs typeface="Times New Roman" pitchFamily="18" charset="0"/>
              </a:rPr>
              <a:t>Bà lưng còng cắm cúi</a:t>
            </a:r>
          </a:p>
          <a:p>
            <a:pPr marL="0" indent="0">
              <a:buNone/>
            </a:pPr>
            <a:r>
              <a:rPr lang="vi-VN" sz="12800" dirty="0">
                <a:latin typeface="Times New Roman" pitchFamily="18" charset="0"/>
                <a:cs typeface="Times New Roman" pitchFamily="18" charset="0"/>
              </a:rPr>
              <a:t>Cháu cài được then trên</a:t>
            </a:r>
          </a:p>
          <a:p>
            <a:pPr marL="0" indent="0">
              <a:buNone/>
            </a:pPr>
            <a:r>
              <a:rPr lang="vi-VN" sz="12800" dirty="0">
                <a:latin typeface="Times New Roman" pitchFamily="18" charset="0"/>
                <a:cs typeface="Times New Roman" pitchFamily="18" charset="0"/>
              </a:rPr>
              <a:t>Bà chỉ cài then dưới</a:t>
            </a:r>
          </a:p>
          <a:p>
            <a:pPr marL="0" indent="0">
              <a:buNone/>
            </a:pPr>
            <a:endParaRPr lang="vi-VN" sz="1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ontent Placeholder 1"/>
          <p:cNvSpPr/>
          <p:nvPr/>
        </p:nvSpPr>
        <p:spPr>
          <a:xfrm>
            <a:off x="5512434" y="1253490"/>
            <a:ext cx="5514975" cy="43516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cháu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mới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Bao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cửa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- ô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trời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đẩy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cửa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nhớ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khôn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nguôi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( </a:t>
            </a:r>
            <a:r>
              <a:rPr lang="en-US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Lam </a:t>
            </a:r>
            <a:r>
              <a:rPr lang="en-US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uyến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404E765-6C64-4751-86B6-2063BAEBA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6580" y="340358"/>
            <a:ext cx="2138710" cy="5609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451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  <p:bldLst>
      <p:bldP spid="2" grpId="0" build="p"/>
      <p:bldP spid="2" grpId="1" build="p"/>
      <p:bldP spid="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89043" y="1482200"/>
            <a:ext cx="898497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Chân</a:t>
            </a:r>
            <a:r>
              <a:rPr kumimoji="0" lang="en-US" altLang="zh-CN" sz="9600" b="1" i="1" u="none" strike="noStrike" kern="1200" cap="none" spc="0" normalizeH="0" noProof="0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noProof="0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thành</a:t>
            </a:r>
            <a:r>
              <a:rPr kumimoji="0" lang="en-US" altLang="zh-CN" sz="9600" b="1" i="1" u="none" strike="noStrike" kern="1200" cap="none" spc="0" normalizeH="0" noProof="0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noProof="0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cảm</a:t>
            </a:r>
            <a:r>
              <a:rPr kumimoji="0" lang="en-US" altLang="zh-CN" sz="9600" b="1" i="1" u="none" strike="noStrike" kern="1200" cap="none" spc="0" normalizeH="0" noProof="0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noProof="0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ơn</a:t>
            </a:r>
            <a:r>
              <a:rPr kumimoji="0" lang="en-US" altLang="zh-CN" sz="9600" b="1" i="1" u="none" strike="noStrike" kern="1200" cap="none" spc="0" normalizeH="0" noProof="0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noProof="0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quý</a:t>
            </a:r>
            <a:r>
              <a:rPr kumimoji="0" lang="en-US" altLang="zh-CN" sz="9600" b="1" i="1" u="none" strike="noStrike" kern="1200" cap="none" spc="0" normalizeH="0" noProof="0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noProof="0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thầy</a:t>
            </a:r>
            <a:r>
              <a:rPr kumimoji="0" lang="en-US" altLang="zh-CN" sz="9600" b="1" i="1" u="none" strike="noStrike" kern="1200" cap="none" spc="0" normalizeH="0" noProof="0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noProof="0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cô</a:t>
            </a:r>
            <a:r>
              <a:rPr kumimoji="0" lang="en-US" altLang="zh-CN" sz="9600" b="1" i="1" u="none" strike="noStrike" kern="1200" cap="none" spc="0" normalizeH="0" noProof="0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! 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440" y="811369"/>
            <a:ext cx="10177669" cy="546064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-312061" y="2287801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00940" y="2584174"/>
            <a:ext cx="4758670" cy="1855303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6000" b="1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8048344"/>
      </p:ext>
    </p:extLst>
  </p:cSld>
  <p:clrMapOvr>
    <a:masterClrMapping/>
  </p:clrMapOvr>
  <p:transition advClick="0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xmlns="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xmlns="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video bài 29">
            <a:hlinkClick r:id="" action="ppaction://media"/>
            <a:extLst>
              <a:ext uri="{FF2B5EF4-FFF2-40B4-BE49-F238E27FC236}">
                <a16:creationId xmlns:a16="http://schemas.microsoft.com/office/drawing/2014/main" xmlns="" id="{5B0ED8B9-094D-4606-A06B-CDEAC558B42F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942" y="643467"/>
            <a:ext cx="9904116" cy="5571065"/>
          </a:xfrm>
          <a:prstGeom prst="rect">
            <a:avLst/>
          </a:prstGeom>
          <a:ln>
            <a:noFill/>
          </a:ln>
        </p:spPr>
      </p:pic>
      <p:sp>
        <p:nvSpPr>
          <p:cNvPr id="24" name="Isosceles Triangle 23">
            <a:extLst>
              <a:ext uri="{FF2B5EF4-FFF2-40B4-BE49-F238E27FC236}">
                <a16:creationId xmlns:a16="http://schemas.microsoft.com/office/drawing/2014/main" xmlns="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385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xmlns="" id="{E1DEAD7B-21D9-4DA2-AF36-F2E8B0BCB66C}"/>
              </a:ext>
            </a:extLst>
          </p:cNvPr>
          <p:cNvSpPr/>
          <p:nvPr/>
        </p:nvSpPr>
        <p:spPr>
          <a:xfrm>
            <a:off x="3758132" y="0"/>
            <a:ext cx="7455819" cy="226144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Flowchart: Terminator 3">
            <a:extLst>
              <a:ext uri="{FF2B5EF4-FFF2-40B4-BE49-F238E27FC236}">
                <a16:creationId xmlns="" xmlns:a16="http://schemas.microsoft.com/office/drawing/2014/main" id="{7D8FB884-9A42-4E2A-8AD5-573E85EE7DA7}"/>
              </a:ext>
            </a:extLst>
          </p:cNvPr>
          <p:cNvSpPr/>
          <p:nvPr/>
        </p:nvSpPr>
        <p:spPr>
          <a:xfrm>
            <a:off x="2654093" y="2799714"/>
            <a:ext cx="8293041" cy="747445"/>
          </a:xfrm>
          <a:prstGeom prst="flowChartTerminator">
            <a:avLst/>
          </a:prstGeom>
          <a:solidFill>
            <a:srgbClr val="FF0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lowchart: Terminator 4">
            <a:extLst>
              <a:ext uri="{FF2B5EF4-FFF2-40B4-BE49-F238E27FC236}">
                <a16:creationId xmlns="" xmlns:a16="http://schemas.microsoft.com/office/drawing/2014/main" id="{7D8FB884-9A42-4E2A-8AD5-573E85EE7DA7}"/>
              </a:ext>
            </a:extLst>
          </p:cNvPr>
          <p:cNvSpPr/>
          <p:nvPr/>
        </p:nvSpPr>
        <p:spPr>
          <a:xfrm>
            <a:off x="2654092" y="3913633"/>
            <a:ext cx="8293041" cy="747445"/>
          </a:xfrm>
          <a:prstGeom prst="flowChartTerminator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lowchart: Terminator 5">
            <a:extLst>
              <a:ext uri="{FF2B5EF4-FFF2-40B4-BE49-F238E27FC236}">
                <a16:creationId xmlns="" xmlns:a16="http://schemas.microsoft.com/office/drawing/2014/main" id="{7D8FB884-9A42-4E2A-8AD5-573E85EE7DA7}"/>
              </a:ext>
            </a:extLst>
          </p:cNvPr>
          <p:cNvSpPr/>
          <p:nvPr/>
        </p:nvSpPr>
        <p:spPr>
          <a:xfrm>
            <a:off x="2654091" y="5193169"/>
            <a:ext cx="8293041" cy="747445"/>
          </a:xfrm>
          <a:prstGeom prst="flowChartTerminator">
            <a:avLst/>
          </a:prstGeom>
          <a:solidFill>
            <a:srgbClr val="00B0F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Left Brace 6"/>
          <p:cNvSpPr/>
          <p:nvPr/>
        </p:nvSpPr>
        <p:spPr>
          <a:xfrm>
            <a:off x="1726812" y="2799714"/>
            <a:ext cx="682581" cy="3293771"/>
          </a:xfrm>
          <a:prstGeom prst="leftBrac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86366" y="3171658"/>
            <a:ext cx="1340446" cy="20700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ý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19">
            <a:extLst>
              <a:ext uri="{FF2B5EF4-FFF2-40B4-BE49-F238E27FC236}">
                <a16:creationId xmlns:a16="http://schemas.microsoft.com/office/drawing/2014/main" xmlns="" id="{78C87E4C-09C2-4AE2-BE47-7CB3C9859F86}"/>
              </a:ext>
            </a:extLst>
          </p:cNvPr>
          <p:cNvSpPr txBox="1"/>
          <p:nvPr/>
        </p:nvSpPr>
        <p:spPr>
          <a:xfrm>
            <a:off x="271956" y="244129"/>
            <a:ext cx="3486176" cy="735696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ea typeface="Arial-Rounded" panose="020B0500000000000000" charset="0"/>
                <a:cs typeface="Times New Roman" pitchFamily="18" charset="0"/>
              </a:rPr>
              <a:t>Thảo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ea typeface="Arial-Rounded" panose="020B0500000000000000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ea typeface="Arial-Rounded" panose="020B0500000000000000" charset="0"/>
                <a:cs typeface="Times New Roman" pitchFamily="18" charset="0"/>
              </a:rPr>
              <a:t>luận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ea typeface="Arial-Rounded" panose="020B0500000000000000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ea typeface="Arial-Rounded" panose="020B0500000000000000" charset="0"/>
                <a:cs typeface="Times New Roman" pitchFamily="18" charset="0"/>
              </a:rPr>
              <a:t>nhóm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ea typeface="Arial-Rounded" panose="020B0500000000000000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ea typeface="Arial-Rounded" panose="020B0500000000000000" charset="0"/>
                <a:cs typeface="Times New Roman" pitchFamily="18" charset="0"/>
              </a:rPr>
              <a:t>đôi</a:t>
            </a:r>
            <a:endParaRPr lang="en-US" sz="2800" dirty="0">
              <a:solidFill>
                <a:srgbClr val="7030A0"/>
              </a:solidFill>
              <a:latin typeface="Times New Roman" pitchFamily="18" charset="0"/>
              <a:ea typeface="Arial-Rounded" panose="020B0500000000000000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16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974" y="1614964"/>
            <a:ext cx="10177669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-312061" y="2287801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00940" y="2584174"/>
            <a:ext cx="4758670" cy="1855303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6000" b="1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b="1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6000" b="1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6000" b="1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6000" b="1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084955" y="340360"/>
            <a:ext cx="55149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kumimoji="0" lang="en-US" sz="2800" b="1" i="0" u="sng" strike="noStrike" kern="1200" cap="none" spc="0" normalizeH="0" baseline="0" noProof="0" dirty="0" err="1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Tập</a:t>
            </a:r>
            <a:r>
              <a:rPr kumimoji="0" lang="en-US" sz="2800" b="1" i="0" u="sng" strike="noStrike" kern="1200" cap="none" spc="0" normalizeH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sng" strike="noStrike" kern="1200" cap="none" spc="0" normalizeH="0" noProof="0" dirty="0" err="1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đọc</a:t>
            </a:r>
            <a:endParaRPr kumimoji="0" lang="en-US" sz="2800" b="1" i="0" u="sng" strike="noStrike" kern="1200" cap="none" spc="0" normalizeH="0" baseline="0" noProof="0" dirty="0" smtClean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Cánh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cửa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nhớ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bà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404E765-6C64-4751-86B6-2063BAEBA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870" y="1540689"/>
            <a:ext cx="11092069" cy="47010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084955" y="340360"/>
            <a:ext cx="55149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cửa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nhớ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bà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727075" y="1252855"/>
            <a:ext cx="4785360" cy="435165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vi-VN" sz="12800" dirty="0">
                <a:latin typeface="Times New Roman" pitchFamily="18" charset="0"/>
                <a:cs typeface="Times New Roman" pitchFamily="18" charset="0"/>
              </a:rPr>
              <a:t>Ngày cháu còn thấp bé</a:t>
            </a:r>
          </a:p>
          <a:p>
            <a:pPr marL="0" indent="0">
              <a:buNone/>
            </a:pPr>
            <a:r>
              <a:rPr lang="vi-VN" sz="12800" dirty="0">
                <a:latin typeface="Times New Roman" pitchFamily="18" charset="0"/>
                <a:cs typeface="Times New Roman" pitchFamily="18" charset="0"/>
              </a:rPr>
              <a:t>Cánh cửa có hai then</a:t>
            </a:r>
          </a:p>
          <a:p>
            <a:pPr marL="0" indent="0">
              <a:buNone/>
            </a:pPr>
            <a:r>
              <a:rPr lang="vi-VN" sz="12800" dirty="0">
                <a:latin typeface="Times New Roman" pitchFamily="18" charset="0"/>
                <a:cs typeface="Times New Roman" pitchFamily="18" charset="0"/>
              </a:rPr>
              <a:t>Cháu chỉ cài then dưới</a:t>
            </a:r>
          </a:p>
          <a:p>
            <a:pPr marL="0" indent="0">
              <a:buNone/>
            </a:pPr>
            <a:r>
              <a:rPr lang="vi-VN" sz="12800" dirty="0">
                <a:latin typeface="Times New Roman" pitchFamily="18" charset="0"/>
                <a:cs typeface="Times New Roman" pitchFamily="18" charset="0"/>
              </a:rPr>
              <a:t>Nhờ bà cài then trên</a:t>
            </a:r>
          </a:p>
          <a:p>
            <a:pPr marL="0" indent="0">
              <a:buNone/>
            </a:pPr>
            <a:endParaRPr lang="vi-VN" sz="12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vi-VN" sz="12800" dirty="0">
                <a:latin typeface="Times New Roman" pitchFamily="18" charset="0"/>
                <a:cs typeface="Times New Roman" pitchFamily="18" charset="0"/>
              </a:rPr>
              <a:t>Mỗi năm cháu lớn lên</a:t>
            </a:r>
          </a:p>
          <a:p>
            <a:pPr marL="0" indent="0">
              <a:buNone/>
            </a:pPr>
            <a:r>
              <a:rPr lang="vi-VN" sz="12800" dirty="0">
                <a:latin typeface="Times New Roman" pitchFamily="18" charset="0"/>
                <a:cs typeface="Times New Roman" pitchFamily="18" charset="0"/>
              </a:rPr>
              <a:t>Bà lưng còng cắm cúi</a:t>
            </a:r>
          </a:p>
          <a:p>
            <a:pPr marL="0" indent="0">
              <a:buNone/>
            </a:pPr>
            <a:r>
              <a:rPr lang="vi-VN" sz="12800" dirty="0">
                <a:latin typeface="Times New Roman" pitchFamily="18" charset="0"/>
                <a:cs typeface="Times New Roman" pitchFamily="18" charset="0"/>
              </a:rPr>
              <a:t>Cháu cài được then trên</a:t>
            </a:r>
          </a:p>
          <a:p>
            <a:pPr marL="0" indent="0">
              <a:buNone/>
            </a:pPr>
            <a:r>
              <a:rPr lang="vi-VN" sz="12800" dirty="0">
                <a:latin typeface="Times New Roman" pitchFamily="18" charset="0"/>
                <a:cs typeface="Times New Roman" pitchFamily="18" charset="0"/>
              </a:rPr>
              <a:t>Bà chỉ cài then dưới</a:t>
            </a:r>
          </a:p>
          <a:p>
            <a:pPr marL="0" indent="0">
              <a:buNone/>
            </a:pPr>
            <a:endParaRPr lang="vi-VN" sz="12800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5" name="Content Placeholder 1"/>
          <p:cNvSpPr/>
          <p:nvPr/>
        </p:nvSpPr>
        <p:spPr>
          <a:xfrm>
            <a:off x="5512434" y="1253490"/>
            <a:ext cx="5514975" cy="43516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Nay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Bao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- ô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đẩy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khôn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nguôi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marL="0" indent="0">
              <a:buNone/>
            </a:pP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( </a:t>
            </a:r>
            <a:r>
              <a:rPr lang="en-US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Lam </a:t>
            </a:r>
            <a:r>
              <a:rPr lang="en-US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Luyến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0" lvl="0" indent="0">
              <a:buNone/>
            </a:pP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404E765-6C64-4751-86B6-2063BAEBA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9307" y="588766"/>
            <a:ext cx="2280378" cy="5258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592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  <p:bldLst>
      <p:bldP spid="2" grpId="0" build="p"/>
      <p:bldP spid="2" grpId="1" build="p"/>
      <p:bldP spid="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3117547" y="266186"/>
            <a:ext cx="55149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cửa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nhớ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bà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747478" y="2246768"/>
            <a:ext cx="8852452" cy="24179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vi-VN" sz="5400" dirty="0" smtClean="0">
                <a:latin typeface="Times New Roman" pitchFamily="18" charset="0"/>
                <a:cs typeface="Times New Roman" pitchFamily="18" charset="0"/>
              </a:rPr>
              <a:t>Cháu </a:t>
            </a:r>
            <a:r>
              <a:rPr lang="vi-VN" sz="5400" dirty="0">
                <a:latin typeface="Times New Roman" pitchFamily="18" charset="0"/>
                <a:cs typeface="Times New Roman" pitchFamily="18" charset="0"/>
              </a:rPr>
              <a:t>chỉ cài then dưới</a:t>
            </a:r>
          </a:p>
          <a:p>
            <a:pPr marL="0" indent="0">
              <a:buNone/>
            </a:pPr>
            <a:r>
              <a:rPr lang="vi-VN" sz="5400" dirty="0">
                <a:latin typeface="Times New Roman" pitchFamily="18" charset="0"/>
                <a:cs typeface="Times New Roman" pitchFamily="18" charset="0"/>
              </a:rPr>
              <a:t>Nhờ bà cài then trên</a:t>
            </a:r>
          </a:p>
          <a:p>
            <a:pPr marL="0" indent="0">
              <a:buNone/>
            </a:pPr>
            <a:endParaRPr lang="vi-VN" sz="5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vi-VN" sz="12800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404E765-6C64-4751-86B6-2063BAEBA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9307" y="588766"/>
            <a:ext cx="2280378" cy="5258242"/>
          </a:xfrm>
          <a:prstGeom prst="rect">
            <a:avLst/>
          </a:prstGeom>
        </p:spPr>
      </p:pic>
      <p:sp>
        <p:nvSpPr>
          <p:cNvPr id="6" name="Text Box 3"/>
          <p:cNvSpPr txBox="1"/>
          <p:nvPr/>
        </p:nvSpPr>
        <p:spPr>
          <a:xfrm>
            <a:off x="221946" y="1137920"/>
            <a:ext cx="55149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Câu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dài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F337CDEB-F1B9-4F98-8185-6B02C8DA6019}"/>
              </a:ext>
            </a:extLst>
          </p:cNvPr>
          <p:cNvCxnSpPr/>
          <p:nvPr/>
        </p:nvCxnSpPr>
        <p:spPr>
          <a:xfrm flipH="1">
            <a:off x="7149091" y="2391896"/>
            <a:ext cx="205865" cy="64481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F337CDEB-F1B9-4F98-8185-6B02C8DA6019}"/>
              </a:ext>
            </a:extLst>
          </p:cNvPr>
          <p:cNvCxnSpPr/>
          <p:nvPr/>
        </p:nvCxnSpPr>
        <p:spPr>
          <a:xfrm flipH="1">
            <a:off x="6466604" y="3189112"/>
            <a:ext cx="205865" cy="64481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F337CDEB-F1B9-4F98-8185-6B02C8DA6019}"/>
              </a:ext>
            </a:extLst>
          </p:cNvPr>
          <p:cNvCxnSpPr/>
          <p:nvPr/>
        </p:nvCxnSpPr>
        <p:spPr>
          <a:xfrm flipH="1">
            <a:off x="6619004" y="3217887"/>
            <a:ext cx="205865" cy="64481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684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" grpI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084955" y="340360"/>
            <a:ext cx="55149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cửa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nhớ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bà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727075" y="1252855"/>
            <a:ext cx="4785360" cy="435165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vi-VN" sz="12800" dirty="0">
                <a:latin typeface="Times New Roman" pitchFamily="18" charset="0"/>
                <a:cs typeface="Times New Roman" pitchFamily="18" charset="0"/>
              </a:rPr>
              <a:t>Ngày cháu còn thấp bé</a:t>
            </a:r>
          </a:p>
          <a:p>
            <a:pPr marL="0" indent="0">
              <a:buNone/>
            </a:pPr>
            <a:r>
              <a:rPr lang="vi-VN" sz="12800" dirty="0">
                <a:latin typeface="Times New Roman" pitchFamily="18" charset="0"/>
                <a:cs typeface="Times New Roman" pitchFamily="18" charset="0"/>
              </a:rPr>
              <a:t>Cánh cửa có hai then</a:t>
            </a:r>
          </a:p>
          <a:p>
            <a:pPr marL="0" indent="0">
              <a:buNone/>
            </a:pPr>
            <a:r>
              <a:rPr lang="vi-VN" sz="12800" dirty="0">
                <a:latin typeface="Times New Roman" pitchFamily="18" charset="0"/>
                <a:cs typeface="Times New Roman" pitchFamily="18" charset="0"/>
              </a:rPr>
              <a:t>Cháu chỉ cài then dưới</a:t>
            </a:r>
          </a:p>
          <a:p>
            <a:pPr marL="0" indent="0">
              <a:buNone/>
            </a:pPr>
            <a:r>
              <a:rPr lang="vi-VN" sz="12800" dirty="0">
                <a:latin typeface="Times New Roman" pitchFamily="18" charset="0"/>
                <a:cs typeface="Times New Roman" pitchFamily="18" charset="0"/>
              </a:rPr>
              <a:t>Nhờ bà cài then trên</a:t>
            </a:r>
          </a:p>
          <a:p>
            <a:pPr marL="0" indent="0">
              <a:buNone/>
            </a:pPr>
            <a:endParaRPr lang="vi-VN" sz="12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vi-VN" sz="12800" dirty="0">
                <a:latin typeface="Times New Roman" pitchFamily="18" charset="0"/>
                <a:cs typeface="Times New Roman" pitchFamily="18" charset="0"/>
              </a:rPr>
              <a:t>Mỗi năm cháu lớn lên</a:t>
            </a:r>
          </a:p>
          <a:p>
            <a:pPr marL="0" indent="0">
              <a:buNone/>
            </a:pPr>
            <a:r>
              <a:rPr lang="vi-VN" sz="12800" dirty="0">
                <a:latin typeface="Times New Roman" pitchFamily="18" charset="0"/>
                <a:cs typeface="Times New Roman" pitchFamily="18" charset="0"/>
              </a:rPr>
              <a:t>Bà lưng còng cắm cúi</a:t>
            </a:r>
          </a:p>
          <a:p>
            <a:pPr marL="0" indent="0">
              <a:buNone/>
            </a:pPr>
            <a:r>
              <a:rPr lang="vi-VN" sz="12800" dirty="0">
                <a:latin typeface="Times New Roman" pitchFamily="18" charset="0"/>
                <a:cs typeface="Times New Roman" pitchFamily="18" charset="0"/>
              </a:rPr>
              <a:t>Cháu cài được then trên</a:t>
            </a:r>
          </a:p>
          <a:p>
            <a:pPr marL="0" indent="0">
              <a:buNone/>
            </a:pPr>
            <a:r>
              <a:rPr lang="vi-VN" sz="12800" dirty="0">
                <a:latin typeface="Times New Roman" pitchFamily="18" charset="0"/>
                <a:cs typeface="Times New Roman" pitchFamily="18" charset="0"/>
              </a:rPr>
              <a:t>Bà chỉ cài then dưới</a:t>
            </a:r>
          </a:p>
          <a:p>
            <a:pPr marL="0" indent="0">
              <a:buNone/>
            </a:pPr>
            <a:endParaRPr lang="vi-VN" sz="12800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5" name="Content Placeholder 1"/>
          <p:cNvSpPr/>
          <p:nvPr/>
        </p:nvSpPr>
        <p:spPr>
          <a:xfrm>
            <a:off x="5512434" y="1253490"/>
            <a:ext cx="5514975" cy="43516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cháu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mới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Bao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cửa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- ô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trời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đẩy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cửa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nhớ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khôn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nguôi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marL="0" indent="0">
              <a:buNone/>
              <a:defRPr/>
            </a:pP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Lam </a:t>
            </a:r>
            <a:r>
              <a:rPr lang="en-US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Luyến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404E765-6C64-4751-86B6-2063BAEBA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9307" y="1107583"/>
            <a:ext cx="1919770" cy="5410057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xmlns="" id="{11DDC7FF-CF60-4B39-AF13-CEE84ACC9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38" y="662940"/>
            <a:ext cx="527050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xmlns="" id="{B45B376E-E867-4B57-A685-8B0EC6C7A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71" y="2965465"/>
            <a:ext cx="527050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xmlns="" id="{C8F1285F-3E0C-443C-8EA4-BC1B52863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061" y="839210"/>
            <a:ext cx="527050" cy="2589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2"/>
          <p:cNvSpPr/>
          <p:nvPr/>
        </p:nvSpPr>
        <p:spPr>
          <a:xfrm>
            <a:off x="136503" y="1855152"/>
            <a:ext cx="470660" cy="4639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1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98610" y="4157678"/>
            <a:ext cx="470660" cy="4639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2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88731" y="2150631"/>
            <a:ext cx="470660" cy="4639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3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158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  <p:bldLst>
      <p:bldP spid="2" grpId="0" build="p"/>
      <p:bldP spid="2" grpId="1" build="p"/>
      <p:bldP spid="5" grpId="1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417</TotalTime>
  <Words>425</Words>
  <Application>Microsoft Office PowerPoint</Application>
  <PresentationFormat>Custom</PresentationFormat>
  <Paragraphs>82</Paragraphs>
  <Slides>12</Slides>
  <Notes>8</Notes>
  <HiddenSlides>0</HiddenSlides>
  <MMClips>1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1_Office Theme</vt:lpstr>
      <vt:lpstr>6_Office Theme</vt:lpstr>
      <vt:lpstr>4_Office Theme</vt:lpstr>
      <vt:lpstr>2_Office 主题​​</vt:lpstr>
      <vt:lpstr>7_Office Theme</vt:lpstr>
      <vt:lpstr>8_Office Theme</vt:lpstr>
      <vt:lpstr>9_Office Theme</vt:lpstr>
      <vt:lpstr>Chào mừng các quý thầy cô về thăm lớp dự giờ chuyên đề  tiết Tiếng Việt - Lớp 2B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Tiếng Việt - Lớp 2</dc:title>
  <dc:creator>tran thao</dc:creator>
  <cp:lastModifiedBy>DELL</cp:lastModifiedBy>
  <cp:revision>48</cp:revision>
  <dcterms:created xsi:type="dcterms:W3CDTF">2021-05-27T09:05:16Z</dcterms:created>
  <dcterms:modified xsi:type="dcterms:W3CDTF">2021-12-29T02:59:55Z</dcterms:modified>
</cp:coreProperties>
</file>