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67" r:id="rId4"/>
    <p:sldId id="265" r:id="rId5"/>
    <p:sldId id="264" r:id="rId6"/>
    <p:sldId id="284" r:id="rId7"/>
    <p:sldId id="287" r:id="rId8"/>
    <p:sldId id="291" r:id="rId9"/>
    <p:sldId id="290" r:id="rId10"/>
    <p:sldId id="292" r:id="rId11"/>
    <p:sldId id="269" r:id="rId12"/>
    <p:sldId id="272" r:id="rId13"/>
    <p:sldId id="275" r:id="rId14"/>
    <p:sldId id="286" r:id="rId15"/>
    <p:sldId id="277" r:id="rId16"/>
    <p:sldId id="280" r:id="rId17"/>
    <p:sldId id="281" r:id="rId18"/>
    <p:sldId id="28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CCB7B-6D19-40C1-9B56-EA04B39BAA6B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15516-D6EB-40B2-B238-365A4D94B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79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8A2B9F-C25C-4095-B9B8-6F44E516C64B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58835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B5AA703-8745-46EC-8565-CA513EBC657C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900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219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9180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515E5-AB3D-49D8-B502-D3295DA7913C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D5AC-5A40-4A56-B05B-E6830A3C6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59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515E5-AB3D-49D8-B502-D3295DA7913C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D5AC-5A40-4A56-B05B-E6830A3C6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52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515E5-AB3D-49D8-B502-D3295DA7913C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D5AC-5A40-4A56-B05B-E6830A3C6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74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xmlns="" id="{85366578-62B3-43F0-BF15-42AAAE82056F}"/>
              </a:ext>
            </a:extLst>
          </p:cNvPr>
          <p:cNvSpPr/>
          <p:nvPr userDrawn="1"/>
        </p:nvSpPr>
        <p:spPr>
          <a:xfrm>
            <a:off x="412282" y="440088"/>
            <a:ext cx="11495238" cy="62227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0A074D3B-6AF1-4152-8150-BFFC54279F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704"/>
          <a:stretch/>
        </p:blipFill>
        <p:spPr>
          <a:xfrm>
            <a:off x="548226" y="440088"/>
            <a:ext cx="907281" cy="9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515E5-AB3D-49D8-B502-D3295DA7913C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D5AC-5A40-4A56-B05B-E6830A3C6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31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515E5-AB3D-49D8-B502-D3295DA7913C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D5AC-5A40-4A56-B05B-E6830A3C6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82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515E5-AB3D-49D8-B502-D3295DA7913C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D5AC-5A40-4A56-B05B-E6830A3C6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792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515E5-AB3D-49D8-B502-D3295DA7913C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D5AC-5A40-4A56-B05B-E6830A3C6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315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515E5-AB3D-49D8-B502-D3295DA7913C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D5AC-5A40-4A56-B05B-E6830A3C6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5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515E5-AB3D-49D8-B502-D3295DA7913C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D5AC-5A40-4A56-B05B-E6830A3C6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884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515E5-AB3D-49D8-B502-D3295DA7913C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D5AC-5A40-4A56-B05B-E6830A3C6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654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515E5-AB3D-49D8-B502-D3295DA7913C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D5AC-5A40-4A56-B05B-E6830A3C6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616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515E5-AB3D-49D8-B502-D3295DA7913C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4D5AC-5A40-4A56-B05B-E6830A3C6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39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9.jpg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0" y="500043"/>
            <a:ext cx="12192000" cy="5865835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3733" b="1" dirty="0" smtClean="0">
                <a:latin typeface="Times New Roman" pitchFamily="18" charset="0"/>
                <a:cs typeface="Times New Roman" pitchFamily="18" charset="0"/>
              </a:rPr>
              <a:t>TRƯỜNG TIỂU HỌC LÊ QUÝ ĐÔN</a:t>
            </a:r>
            <a:br>
              <a:rPr lang="en-US" sz="3733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733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733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733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733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733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733" dirty="0">
                <a:latin typeface="Times New Roman" pitchFamily="18" charset="0"/>
                <a:cs typeface="Times New Roman" pitchFamily="18" charset="0"/>
              </a:rPr>
            </a:br>
            <a:r>
              <a:rPr lang="en-US" sz="3733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733" dirty="0">
                <a:latin typeface="Times New Roman" pitchFamily="18" charset="0"/>
                <a:cs typeface="Times New Roman" pitchFamily="18" charset="0"/>
              </a:rPr>
            </a:br>
            <a:r>
              <a:rPr lang="en-US" sz="3733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733" dirty="0">
                <a:latin typeface="Times New Roman" pitchFamily="18" charset="0"/>
                <a:cs typeface="Times New Roman" pitchFamily="18" charset="0"/>
              </a:rPr>
            </a:br>
            <a:r>
              <a:rPr lang="en-US" sz="3733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733" dirty="0">
                <a:latin typeface="Times New Roman" pitchFamily="18" charset="0"/>
                <a:cs typeface="Times New Roman" pitchFamily="18" charset="0"/>
              </a:rPr>
            </a:br>
            <a:r>
              <a:rPr lang="en-US" sz="3733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733" dirty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8" descr="flowlin2.gif (13943 bytes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27790"/>
            <a:ext cx="121920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8" descr="flowlin2.gif (13943 bytes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"/>
            <a:ext cx="1219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8" descr="flowlin2.gif (13943 bytes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" y="403225"/>
            <a:ext cx="519113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8" descr="flowlin2.gif (13943 bytes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684005" y="393700"/>
            <a:ext cx="519113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56CEE190D2834983BE9B1882D8651F72">
            <a:extLst>
              <a:ext uri="{FF2B5EF4-FFF2-40B4-BE49-F238E27FC236}">
                <a16:creationId xmlns:a16="http://schemas.microsoft.com/office/drawing/2014/main" xmlns="" id="{92012639-4109-45F9-BCF9-F190F068E1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104799" y="-123395"/>
            <a:ext cx="3473449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FIREWRK5">
            <a:extLst>
              <a:ext uri="{FF2B5EF4-FFF2-40B4-BE49-F238E27FC236}">
                <a16:creationId xmlns:a16="http://schemas.microsoft.com/office/drawing/2014/main" xmlns="" id="{B9C6EF86-413A-49CD-859A-B367A6603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75" y="4888212"/>
            <a:ext cx="19732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FIREWRK5">
            <a:extLst>
              <a:ext uri="{FF2B5EF4-FFF2-40B4-BE49-F238E27FC236}">
                <a16:creationId xmlns:a16="http://schemas.microsoft.com/office/drawing/2014/main" xmlns="" id="{B9C6EF86-413A-49CD-859A-B367A6603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6261" y="4888212"/>
            <a:ext cx="19732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56CEE190D2834983BE9B1882D8651F72">
            <a:extLst>
              <a:ext uri="{FF2B5EF4-FFF2-40B4-BE49-F238E27FC236}">
                <a16:creationId xmlns:a16="http://schemas.microsoft.com/office/drawing/2014/main" xmlns="" id="{F3CFE9C5-1928-4844-A00F-CF68C19591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206836" y="-65321"/>
            <a:ext cx="3473449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WordArt 2"/>
          <p:cNvSpPr>
            <a:spLocks noChangeArrowheads="1" noChangeShapeType="1" noTextEdit="1"/>
          </p:cNvSpPr>
          <p:nvPr/>
        </p:nvSpPr>
        <p:spPr bwMode="auto">
          <a:xfrm>
            <a:off x="1103447" y="2285992"/>
            <a:ext cx="10364659" cy="3048021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kern="10" dirty="0" err="1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Chào</a:t>
            </a:r>
            <a:r>
              <a:rPr lang="en-US" sz="3200" kern="10" dirty="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200" kern="10" dirty="0" err="1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mừng</a:t>
            </a:r>
            <a:r>
              <a:rPr lang="en-US" sz="3200" kern="10" dirty="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200" kern="10" dirty="0" err="1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quý</a:t>
            </a:r>
            <a:r>
              <a:rPr lang="en-US" sz="3200" kern="10" dirty="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200" kern="10" dirty="0" err="1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thầy</a:t>
            </a:r>
            <a:r>
              <a:rPr lang="en-US" sz="3200" kern="10" dirty="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200" kern="10" dirty="0" err="1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cô</a:t>
            </a:r>
            <a:r>
              <a:rPr lang="en-US" sz="3200" kern="10" dirty="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200" kern="10" dirty="0" err="1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về</a:t>
            </a:r>
            <a:r>
              <a:rPr lang="en-US" sz="3200" kern="10" dirty="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200" kern="10" dirty="0" err="1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tham</a:t>
            </a:r>
            <a:r>
              <a:rPr lang="en-US" sz="3200" kern="10" dirty="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200" kern="10" dirty="0" err="1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dự</a:t>
            </a:r>
            <a:r>
              <a:rPr lang="en-US" sz="3200" kern="10" dirty="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200" kern="10" dirty="0" err="1" smtClean="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giờ</a:t>
            </a:r>
            <a:r>
              <a:rPr lang="en-US" sz="3200" kern="10" dirty="0" smtClean="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200" kern="10" dirty="0" err="1" smtClean="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thăm</a:t>
            </a:r>
            <a:r>
              <a:rPr lang="en-US" sz="3200" kern="10" dirty="0" smtClean="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200" kern="10" dirty="0" err="1" smtClean="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lớp</a:t>
            </a:r>
            <a:r>
              <a:rPr lang="en-US" sz="3200" kern="10" dirty="0" smtClean="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3B</a:t>
            </a:r>
            <a:endParaRPr lang="en-US" sz="3200" kern="10" dirty="0">
              <a:ln w="9525">
                <a:solidFill>
                  <a:srgbClr val="000099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kern="10" dirty="0" err="1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Năm</a:t>
            </a:r>
            <a:r>
              <a:rPr lang="en-US" sz="3200" kern="10" dirty="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200" kern="10" dirty="0" err="1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học</a:t>
            </a:r>
            <a:r>
              <a:rPr lang="en-US" sz="3200" kern="10" dirty="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200" kern="10" dirty="0" smtClean="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2023 </a:t>
            </a:r>
            <a:r>
              <a:rPr lang="en-US" sz="3200" kern="10" dirty="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- </a:t>
            </a:r>
            <a:r>
              <a:rPr lang="en-US" sz="3200" kern="10" dirty="0" smtClean="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2024</a:t>
            </a:r>
            <a:endParaRPr lang="en-US" sz="3200" kern="10" dirty="0">
              <a:ln w="9525">
                <a:solidFill>
                  <a:srgbClr val="000099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5580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541" y="479502"/>
            <a:ext cx="9545444" cy="609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34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C8302EE-D246-4AF3-A17B-AA20DF60A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414" y="422333"/>
            <a:ext cx="10571380" cy="85961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43F98D46-46A4-4833-884B-5050299A3064}"/>
              </a:ext>
            </a:extLst>
          </p:cNvPr>
          <p:cNvCxnSpPr>
            <a:cxnSpLocks/>
          </p:cNvCxnSpPr>
          <p:nvPr/>
        </p:nvCxnSpPr>
        <p:spPr>
          <a:xfrm>
            <a:off x="1283784" y="980399"/>
            <a:ext cx="13144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1A0AAFCE-9DC9-43B7-94FB-E7E62D8601F7}"/>
              </a:ext>
            </a:extLst>
          </p:cNvPr>
          <p:cNvCxnSpPr>
            <a:cxnSpLocks/>
          </p:cNvCxnSpPr>
          <p:nvPr/>
        </p:nvCxnSpPr>
        <p:spPr>
          <a:xfrm>
            <a:off x="4836145" y="980399"/>
            <a:ext cx="30003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9433AC45-43C8-4D99-A4AD-E3CBD416B337}"/>
              </a:ext>
            </a:extLst>
          </p:cNvPr>
          <p:cNvCxnSpPr>
            <a:cxnSpLocks/>
          </p:cNvCxnSpPr>
          <p:nvPr/>
        </p:nvCxnSpPr>
        <p:spPr>
          <a:xfrm>
            <a:off x="8091261" y="966111"/>
            <a:ext cx="2533650" cy="285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1ADFA21-59C9-4D1F-9EDF-C23C3337A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414" y="1193180"/>
            <a:ext cx="10847284" cy="514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36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DDE0407B-D36D-4D42-922B-28E73DD01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6789" y="575862"/>
            <a:ext cx="3066200" cy="646986"/>
          </a:xfrm>
          <a:prstGeom prst="roundRect">
            <a:avLst>
              <a:gd name="adj" fmla="val 16667"/>
            </a:avLst>
          </a:prstGeom>
          <a:solidFill>
            <a:sysClr val="window" lastClr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Làm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 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việc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nhóm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E53238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60E01A8-5C32-42CA-8DD7-1F1ACB3E1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941" y="1502420"/>
            <a:ext cx="5546169" cy="643894"/>
          </a:xfrm>
          <a:prstGeom prst="rect">
            <a:avLst/>
          </a:prstGeom>
          <a:solidFill>
            <a:srgbClr val="FFF5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R="0" lvl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-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Quan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sát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tranh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3DBB582-4E0F-40EF-BE3D-A7BAF9594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317" y="2294954"/>
            <a:ext cx="7691163" cy="643894"/>
          </a:xfrm>
          <a:prstGeom prst="rect">
            <a:avLst/>
          </a:prstGeom>
          <a:solidFill>
            <a:srgbClr val="FFF5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lvl="0" algn="just">
              <a:lnSpc>
                <a:spcPct val="120000"/>
              </a:lnSpc>
              <a:defRPr/>
            </a:pPr>
            <a:r>
              <a:rPr lang="en-US" altLang="en-US" sz="3200" b="1" dirty="0" smtClean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- S</a:t>
            </a:r>
            <a:r>
              <a:rPr lang="vi-VN" altLang="en-US" sz="32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o sánh câu nói được viết trong 2 tranh. 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F74503F-92E6-4FE7-B44E-FA286E656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862" y="3296115"/>
            <a:ext cx="5970247" cy="32273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AA64DA9-67F6-4490-A394-3945CDD91D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96" y="3441080"/>
            <a:ext cx="4474845" cy="2632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DDE0407B-D36D-4D42-922B-28E73DD01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3862" y="575862"/>
            <a:ext cx="3742647" cy="646986"/>
          </a:xfrm>
          <a:prstGeom prst="roundRect">
            <a:avLst>
              <a:gd name="adj" fmla="val 16667"/>
            </a:avLst>
          </a:prstGeom>
          <a:solidFill>
            <a:sysClr val="window" lastClr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Chia </a:t>
            </a:r>
            <a:r>
              <a:rPr kumimoji="0" lang="en-US" alt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sẻ</a:t>
            </a:r>
            <a:r>
              <a:rPr kumimoji="0" lang="en-US" alt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trước</a:t>
            </a:r>
            <a:r>
              <a:rPr kumimoji="0" lang="en-US" alt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lớp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E53238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111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149322"/>
              </p:ext>
            </p:extLst>
          </p:nvPr>
        </p:nvGraphicFramePr>
        <p:xfrm>
          <a:off x="657922" y="1014760"/>
          <a:ext cx="10772078" cy="461368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4332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049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337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302249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Time s New Roman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Các</a:t>
                      </a:r>
                      <a:r>
                        <a:rPr lang="en-US" sz="3200" b="1" baseline="0" dirty="0" smtClean="0">
                          <a:latin typeface="Time s New Roman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Time s New Roman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câu</a:t>
                      </a:r>
                      <a:r>
                        <a:rPr lang="en-US" sz="3200" b="1" baseline="0" dirty="0" smtClean="0">
                          <a:latin typeface="Time s New Roman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Time s New Roman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được</a:t>
                      </a:r>
                      <a:r>
                        <a:rPr lang="en-US" sz="3200" b="1" baseline="0" dirty="0" smtClean="0">
                          <a:latin typeface="Time s New Roman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Time s New Roman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viết</a:t>
                      </a:r>
                      <a:r>
                        <a:rPr lang="en-US" sz="3200" b="1" baseline="0" dirty="0" smtClean="0">
                          <a:latin typeface="Time s New Roman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ở </a:t>
                      </a:r>
                      <a:r>
                        <a:rPr lang="en-US" sz="3200" b="1" baseline="0" dirty="0" err="1" smtClean="0">
                          <a:latin typeface="Time s New Roman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tranh</a:t>
                      </a:r>
                      <a:r>
                        <a:rPr lang="en-US" sz="3200" b="1" baseline="0" dirty="0" smtClean="0">
                          <a:latin typeface="Time s New Roman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A</a:t>
                      </a:r>
                      <a:endParaRPr lang="en-US" sz="3200" b="1" dirty="0">
                        <a:latin typeface="Time s New Roman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Time s New Roman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Các</a:t>
                      </a:r>
                      <a:r>
                        <a:rPr lang="en-US" sz="3200" b="1" baseline="0" dirty="0" smtClean="0">
                          <a:latin typeface="Time s New Roman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Time s New Roman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câu</a:t>
                      </a:r>
                      <a:r>
                        <a:rPr lang="en-US" sz="3200" b="1" baseline="0" dirty="0" smtClean="0">
                          <a:latin typeface="Time s New Roman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Time s New Roman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được</a:t>
                      </a:r>
                      <a:r>
                        <a:rPr lang="en-US" sz="3200" b="1" baseline="0" dirty="0" smtClean="0">
                          <a:latin typeface="Time s New Roman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Time s New Roman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viết</a:t>
                      </a:r>
                      <a:r>
                        <a:rPr lang="en-US" sz="3200" b="1" baseline="0" dirty="0" smtClean="0">
                          <a:latin typeface="Time s New Roman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ở </a:t>
                      </a:r>
                      <a:r>
                        <a:rPr lang="en-US" sz="3200" b="1" baseline="0" dirty="0" err="1" smtClean="0">
                          <a:latin typeface="Time s New Roman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tranh</a:t>
                      </a:r>
                      <a:r>
                        <a:rPr lang="en-US" sz="3200" b="1" baseline="0" dirty="0" smtClean="0">
                          <a:latin typeface="Time s New Roman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B</a:t>
                      </a:r>
                      <a:endParaRPr lang="en-US" sz="3200" b="1" dirty="0">
                        <a:latin typeface="Time s New Roman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02249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Time s New Roman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Từ</a:t>
                      </a:r>
                      <a:r>
                        <a:rPr lang="en-US" sz="3200" b="1" baseline="0" dirty="0" smtClean="0">
                          <a:latin typeface="Time s New Roman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Time s New Roman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ngữ</a:t>
                      </a:r>
                      <a:endParaRPr lang="en-US" sz="3200" b="1" dirty="0">
                        <a:latin typeface="Time s New Roman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latin typeface="Time s New Roman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Không</a:t>
                      </a:r>
                      <a:r>
                        <a:rPr lang="en-US" sz="3200" b="0" baseline="0" dirty="0" smtClean="0">
                          <a:latin typeface="Time s New Roman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0" baseline="0" dirty="0" err="1" smtClean="0">
                          <a:latin typeface="Time s New Roman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có</a:t>
                      </a:r>
                      <a:r>
                        <a:rPr lang="en-US" sz="3200" b="0" baseline="0" dirty="0" smtClean="0">
                          <a:latin typeface="Time s New Roman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“ </a:t>
                      </a:r>
                      <a:r>
                        <a:rPr lang="en-US" sz="3200" b="0" baseline="0" dirty="0" err="1" smtClean="0">
                          <a:latin typeface="Time s New Roman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thế</a:t>
                      </a:r>
                      <a:r>
                        <a:rPr lang="en-US" sz="3200" b="0" baseline="0" dirty="0" smtClean="0">
                          <a:latin typeface="Time s New Roman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3200" b="0" baseline="0" dirty="0" err="1" smtClean="0">
                          <a:latin typeface="Time s New Roman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lắm</a:t>
                      </a:r>
                      <a:r>
                        <a:rPr lang="en-US" sz="3200" b="0" baseline="0" dirty="0" smtClean="0">
                          <a:latin typeface="Time s New Roman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3200" b="0" baseline="0" dirty="0" err="1" smtClean="0">
                          <a:latin typeface="Time s New Roman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quá</a:t>
                      </a:r>
                      <a:r>
                        <a:rPr lang="en-US" sz="3200" b="0" baseline="0" dirty="0" smtClean="0">
                          <a:latin typeface="Time s New Roman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”</a:t>
                      </a:r>
                      <a:endParaRPr lang="en-US" sz="3200" b="0" dirty="0">
                        <a:latin typeface="Time s New Roman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latin typeface="Time s New Roman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Có</a:t>
                      </a:r>
                      <a:r>
                        <a:rPr lang="en-US" sz="3200" b="0" baseline="0" dirty="0" smtClean="0">
                          <a:latin typeface="Time s New Roman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“ </a:t>
                      </a:r>
                      <a:r>
                        <a:rPr lang="en-US" sz="3200" b="0" baseline="0" dirty="0" err="1" smtClean="0">
                          <a:latin typeface="Time s New Roman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thế</a:t>
                      </a:r>
                      <a:r>
                        <a:rPr lang="en-US" sz="3200" b="0" baseline="0" dirty="0" smtClean="0">
                          <a:latin typeface="Time s New Roman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3200" b="0" baseline="0" dirty="0" err="1" smtClean="0">
                          <a:latin typeface="Time s New Roman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lắm</a:t>
                      </a:r>
                      <a:r>
                        <a:rPr lang="en-US" sz="3200" b="0" baseline="0" dirty="0" smtClean="0">
                          <a:latin typeface="Time s New Roman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3200" b="0" baseline="0" dirty="0" err="1" smtClean="0">
                          <a:latin typeface="Time s New Roman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quá</a:t>
                      </a:r>
                      <a:r>
                        <a:rPr lang="en-US" sz="3200" b="0" baseline="0" dirty="0" smtClean="0">
                          <a:latin typeface="Time s New Roman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”</a:t>
                      </a:r>
                      <a:endParaRPr lang="en-US" sz="3200" b="0" dirty="0">
                        <a:latin typeface="Time s New Roman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693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Time s New Roman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Dấu</a:t>
                      </a:r>
                      <a:r>
                        <a:rPr lang="en-US" sz="3200" b="1" baseline="0" dirty="0" smtClean="0">
                          <a:latin typeface="Time s New Roman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Time s New Roman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câu</a:t>
                      </a:r>
                      <a:endParaRPr lang="en-US" sz="3200" b="1" dirty="0">
                        <a:latin typeface="Time s New Roman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latin typeface="Time s New Roman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Dấu</a:t>
                      </a:r>
                      <a:r>
                        <a:rPr lang="en-US" sz="3200" b="0" baseline="0" dirty="0" smtClean="0">
                          <a:latin typeface="Time s New Roman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0" baseline="0" dirty="0" err="1" smtClean="0">
                          <a:latin typeface="Time s New Roman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chấm</a:t>
                      </a:r>
                      <a:endParaRPr lang="en-US" sz="3200" b="0" dirty="0">
                        <a:latin typeface="Time s New Roman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latin typeface="Time s New Roman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Dấu</a:t>
                      </a:r>
                      <a:r>
                        <a:rPr lang="en-US" sz="3200" b="0" baseline="0" dirty="0" smtClean="0">
                          <a:latin typeface="Time s New Roman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0" baseline="0" dirty="0" err="1" smtClean="0">
                          <a:latin typeface="Time s New Roman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chấm</a:t>
                      </a:r>
                      <a:r>
                        <a:rPr lang="en-US" sz="3200" b="0" baseline="0" dirty="0" smtClean="0">
                          <a:latin typeface="Time s New Roman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than</a:t>
                      </a:r>
                      <a:endParaRPr lang="en-US" sz="3200" b="0" dirty="0">
                        <a:latin typeface="Time s New Roman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02249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Time s New Roman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Mục</a:t>
                      </a:r>
                      <a:r>
                        <a:rPr lang="en-US" sz="3200" b="1" baseline="0" dirty="0" smtClean="0">
                          <a:latin typeface="Time s New Roman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Time s New Roman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đích</a:t>
                      </a:r>
                      <a:r>
                        <a:rPr lang="en-US" sz="3200" b="1" baseline="0" dirty="0" smtClean="0">
                          <a:latin typeface="Time s New Roman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Time s New Roman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nói</a:t>
                      </a:r>
                      <a:endParaRPr lang="en-US" sz="3200" b="1" dirty="0">
                        <a:latin typeface="Time s New Roman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latin typeface="Time s New Roman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Kể</a:t>
                      </a:r>
                      <a:endParaRPr lang="en-US" sz="3200" b="0" dirty="0">
                        <a:latin typeface="Time s New Roman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latin typeface="Time s New Roman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Nêu</a:t>
                      </a:r>
                      <a:r>
                        <a:rPr lang="en-US" sz="3200" b="0" baseline="0" dirty="0" smtClean="0">
                          <a:latin typeface="Time s New Roman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0" baseline="0" dirty="0" err="1" smtClean="0">
                          <a:latin typeface="Time s New Roman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cảm</a:t>
                      </a:r>
                      <a:r>
                        <a:rPr lang="en-US" sz="3200" b="0" baseline="0" dirty="0" smtClean="0">
                          <a:latin typeface="Time s New Roman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0" baseline="0" dirty="0" err="1" smtClean="0">
                          <a:latin typeface="Time s New Roman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xúc</a:t>
                      </a:r>
                      <a:endParaRPr lang="en-US" sz="3200" b="0" dirty="0">
                        <a:latin typeface="Time s New Roman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307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920" y="834983"/>
            <a:ext cx="7200901" cy="66675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latin typeface="Time s New Roman"/>
              </a:rPr>
              <a:t>Thứ</a:t>
            </a:r>
            <a:r>
              <a:rPr lang="en-US" sz="2400" b="1" dirty="0" smtClean="0">
                <a:latin typeface="Time s New Roman"/>
              </a:rPr>
              <a:t> </a:t>
            </a:r>
            <a:r>
              <a:rPr lang="en-US" sz="2400" b="1" dirty="0" err="1" smtClean="0">
                <a:latin typeface="Time s New Roman"/>
              </a:rPr>
              <a:t>năm</a:t>
            </a:r>
            <a:r>
              <a:rPr lang="en-US" sz="2400" b="1" dirty="0" smtClean="0">
                <a:latin typeface="Time s New Roman"/>
              </a:rPr>
              <a:t> </a:t>
            </a:r>
            <a:r>
              <a:rPr lang="en-US" sz="2400" b="1" dirty="0" err="1" smtClean="0">
                <a:latin typeface="Time s New Roman"/>
              </a:rPr>
              <a:t>ngày</a:t>
            </a:r>
            <a:r>
              <a:rPr lang="en-US" sz="2400" b="1" dirty="0" smtClean="0">
                <a:latin typeface="Time s New Roman"/>
              </a:rPr>
              <a:t> 26 </a:t>
            </a:r>
            <a:r>
              <a:rPr lang="en-US" sz="2400" b="1" dirty="0" err="1" smtClean="0">
                <a:latin typeface="Time s New Roman"/>
              </a:rPr>
              <a:t>tháng</a:t>
            </a:r>
            <a:r>
              <a:rPr lang="en-US" sz="2400" b="1" dirty="0" smtClean="0">
                <a:latin typeface="Time s New Roman"/>
              </a:rPr>
              <a:t> 10 </a:t>
            </a:r>
            <a:r>
              <a:rPr lang="en-US" sz="2400" b="1" dirty="0" err="1" smtClean="0">
                <a:latin typeface="Time s New Roman"/>
              </a:rPr>
              <a:t>năm</a:t>
            </a:r>
            <a:r>
              <a:rPr lang="en-US" sz="2400" b="1" dirty="0" smtClean="0">
                <a:latin typeface="Time s New Roman"/>
              </a:rPr>
              <a:t> 2023 </a:t>
            </a:r>
            <a:endParaRPr lang="en-US" sz="2400" b="1" dirty="0">
              <a:latin typeface="Time 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5316" y="1841809"/>
            <a:ext cx="8431303" cy="12763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u="sng" dirty="0" err="1" smtClean="0">
                <a:solidFill>
                  <a:srgbClr val="0070C0"/>
                </a:solidFill>
                <a:latin typeface="Time s New Roman"/>
              </a:rPr>
              <a:t>Tiếng</a:t>
            </a:r>
            <a:r>
              <a:rPr lang="en-US" sz="3200" b="1" u="sng" dirty="0" smtClean="0">
                <a:solidFill>
                  <a:srgbClr val="0070C0"/>
                </a:solidFill>
                <a:latin typeface="Time s New Roman"/>
              </a:rPr>
              <a:t> </a:t>
            </a:r>
            <a:r>
              <a:rPr lang="en-US" sz="3200" b="1" u="sng" dirty="0" err="1" smtClean="0">
                <a:solidFill>
                  <a:srgbClr val="0070C0"/>
                </a:solidFill>
                <a:latin typeface="Time s New Roman"/>
              </a:rPr>
              <a:t>Việt</a:t>
            </a:r>
            <a:r>
              <a:rPr lang="en-US" sz="3200" b="1" u="sng" dirty="0" smtClean="0">
                <a:solidFill>
                  <a:srgbClr val="0070C0"/>
                </a:solidFill>
                <a:latin typeface="Time s New Roman"/>
              </a:rPr>
              <a:t> -  </a:t>
            </a:r>
            <a:r>
              <a:rPr lang="en-US" sz="3200" b="1" u="sng" dirty="0" err="1" smtClean="0">
                <a:solidFill>
                  <a:srgbClr val="0070C0"/>
                </a:solidFill>
                <a:latin typeface="Time s New Roman"/>
              </a:rPr>
              <a:t>Luyện</a:t>
            </a:r>
            <a:r>
              <a:rPr lang="en-US" sz="3200" b="1" u="sng" dirty="0" smtClean="0">
                <a:solidFill>
                  <a:srgbClr val="0070C0"/>
                </a:solidFill>
                <a:latin typeface="Time s New Roman"/>
              </a:rPr>
              <a:t> </a:t>
            </a:r>
            <a:r>
              <a:rPr lang="en-US" sz="3200" b="1" u="sng" dirty="0" err="1" smtClean="0">
                <a:solidFill>
                  <a:srgbClr val="0070C0"/>
                </a:solidFill>
                <a:latin typeface="Time s New Roman"/>
              </a:rPr>
              <a:t>tập</a:t>
            </a:r>
            <a:endParaRPr lang="en-US" sz="3200" b="1" u="sng" dirty="0" smtClean="0">
              <a:solidFill>
                <a:srgbClr val="0070C0"/>
              </a:solidFill>
              <a:latin typeface="Time s New Roman"/>
            </a:endParaRPr>
          </a:p>
          <a:p>
            <a:pPr marL="0" indent="0" algn="ctr">
              <a:buNone/>
            </a:pPr>
            <a:r>
              <a:rPr lang="en-US" sz="3200" b="1" u="sng" dirty="0" err="1" smtClean="0">
                <a:latin typeface="Time s New Roman"/>
              </a:rPr>
              <a:t>Bài</a:t>
            </a:r>
            <a:r>
              <a:rPr lang="en-US" sz="3200" b="1" dirty="0" smtClean="0">
                <a:latin typeface="Time s New Roman"/>
              </a:rPr>
              <a:t>:</a:t>
            </a:r>
            <a:r>
              <a:rPr lang="en-US" sz="3200" b="1" dirty="0" smtClean="0">
                <a:solidFill>
                  <a:srgbClr val="00B050"/>
                </a:solidFill>
                <a:latin typeface="Time s New Roman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 s New Roman"/>
              </a:rPr>
              <a:t>Mở</a:t>
            </a:r>
            <a:r>
              <a:rPr lang="en-US" sz="3200" b="1" dirty="0" smtClean="0">
                <a:solidFill>
                  <a:srgbClr val="00B050"/>
                </a:solidFill>
                <a:latin typeface="Time s New Roman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 s New Roman"/>
              </a:rPr>
              <a:t>rộng</a:t>
            </a:r>
            <a:r>
              <a:rPr lang="en-US" sz="3200" b="1" dirty="0" smtClean="0">
                <a:solidFill>
                  <a:srgbClr val="00B050"/>
                </a:solidFill>
                <a:latin typeface="Time s New Roman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 s New Roman"/>
              </a:rPr>
              <a:t>vốn</a:t>
            </a:r>
            <a:r>
              <a:rPr lang="en-US" sz="3200" b="1" dirty="0" smtClean="0">
                <a:solidFill>
                  <a:srgbClr val="00B050"/>
                </a:solidFill>
                <a:latin typeface="Time s New Roman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 s New Roman"/>
              </a:rPr>
              <a:t>từ</a:t>
            </a:r>
            <a:r>
              <a:rPr lang="en-US" sz="3200" b="1" dirty="0" smtClean="0">
                <a:solidFill>
                  <a:srgbClr val="00B050"/>
                </a:solidFill>
                <a:latin typeface="Time s New Roman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 s New Roman"/>
              </a:rPr>
              <a:t>về</a:t>
            </a:r>
            <a:r>
              <a:rPr lang="en-US" sz="3200" b="1" dirty="0" smtClean="0">
                <a:solidFill>
                  <a:srgbClr val="00B050"/>
                </a:solidFill>
                <a:latin typeface="Time s New Roman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 s New Roman"/>
              </a:rPr>
              <a:t>thư</a:t>
            </a:r>
            <a:r>
              <a:rPr lang="en-US" sz="3200" b="1" dirty="0" smtClean="0">
                <a:solidFill>
                  <a:srgbClr val="00B050"/>
                </a:solidFill>
                <a:latin typeface="Time s New Roman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 s New Roman"/>
              </a:rPr>
              <a:t>viện</a:t>
            </a:r>
            <a:r>
              <a:rPr lang="en-US" sz="3200" b="1" dirty="0" smtClean="0">
                <a:solidFill>
                  <a:srgbClr val="00B050"/>
                </a:solidFill>
                <a:latin typeface="Time s New Roman"/>
              </a:rPr>
              <a:t>. </a:t>
            </a:r>
            <a:r>
              <a:rPr lang="en-US" sz="3200" b="1" dirty="0" err="1" smtClean="0">
                <a:solidFill>
                  <a:srgbClr val="00B050"/>
                </a:solidFill>
                <a:latin typeface="Time s New Roman"/>
              </a:rPr>
              <a:t>Câu</a:t>
            </a:r>
            <a:r>
              <a:rPr lang="en-US" sz="3200" b="1" dirty="0" smtClean="0">
                <a:solidFill>
                  <a:srgbClr val="00B050"/>
                </a:solidFill>
                <a:latin typeface="Time s New Roman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 s New Roman"/>
              </a:rPr>
              <a:t>cảm</a:t>
            </a:r>
            <a:endParaRPr lang="en-US" sz="3200" b="1" dirty="0">
              <a:solidFill>
                <a:srgbClr val="FF0000"/>
              </a:solidFill>
              <a:latin typeface="Time s New Roman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00087" y="3566531"/>
            <a:ext cx="8431303" cy="12763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3200" b="1" dirty="0" smtClean="0">
              <a:solidFill>
                <a:srgbClr val="FF0000"/>
              </a:solidFill>
              <a:latin typeface="Time s New Roman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b="1" dirty="0" err="1" smtClean="0">
                <a:solidFill>
                  <a:srgbClr val="FF0000"/>
                </a:solidFill>
                <a:latin typeface="Time s New Roman"/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  <a:latin typeface="Time s New Roman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 s New Roman"/>
              </a:rPr>
              <a:t>hãy</a:t>
            </a:r>
            <a:r>
              <a:rPr lang="en-US" sz="3200" b="1" dirty="0" smtClean="0">
                <a:solidFill>
                  <a:srgbClr val="FF0000"/>
                </a:solidFill>
                <a:latin typeface="Time s New Roman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 s New Roman"/>
              </a:rPr>
              <a:t>nói</a:t>
            </a:r>
            <a:r>
              <a:rPr lang="en-US" sz="3200" b="1" dirty="0" smtClean="0">
                <a:solidFill>
                  <a:srgbClr val="FF0000"/>
                </a:solidFill>
                <a:latin typeface="Time s New Roman"/>
              </a:rPr>
              <a:t> 1 </a:t>
            </a:r>
            <a:r>
              <a:rPr lang="en-US" sz="3200" b="1" dirty="0" err="1" smtClean="0">
                <a:solidFill>
                  <a:srgbClr val="FF0000"/>
                </a:solidFill>
                <a:latin typeface="Time s New Roman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 s New Roman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 s New Roman"/>
              </a:rPr>
              <a:t>cảm</a:t>
            </a:r>
            <a:r>
              <a:rPr lang="en-US" sz="3200" b="1" dirty="0" smtClean="0">
                <a:solidFill>
                  <a:srgbClr val="FF0000"/>
                </a:solidFill>
                <a:latin typeface="Time s New Roman"/>
              </a:rPr>
              <a:t>?</a:t>
            </a:r>
            <a:endParaRPr lang="en-US" sz="3200" b="1" dirty="0">
              <a:solidFill>
                <a:srgbClr val="FF0000"/>
              </a:solidFill>
              <a:latin typeface="Time 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4008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FE6A496B-2317-4702-B786-0C9C610C60BA}"/>
              </a:ext>
            </a:extLst>
          </p:cNvPr>
          <p:cNvGrpSpPr/>
          <p:nvPr/>
        </p:nvGrpSpPr>
        <p:grpSpPr>
          <a:xfrm>
            <a:off x="530969" y="287169"/>
            <a:ext cx="11033467" cy="1549761"/>
            <a:chOff x="6904010" y="2822221"/>
            <a:chExt cx="9892244" cy="189869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AD11075C-2AE7-4760-84CF-CF2937F5A858}"/>
                </a:ext>
              </a:extLst>
            </p:cNvPr>
            <p:cNvGrpSpPr/>
            <p:nvPr/>
          </p:nvGrpSpPr>
          <p:grpSpPr>
            <a:xfrm>
              <a:off x="7448993" y="3258754"/>
              <a:ext cx="9347261" cy="1462158"/>
              <a:chOff x="1024380" y="3258754"/>
              <a:chExt cx="9347261" cy="1462158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0798463A-49EB-4BB3-9FDA-2897F4F34B08}"/>
                  </a:ext>
                </a:extLst>
              </p:cNvPr>
              <p:cNvSpPr/>
              <p:nvPr/>
            </p:nvSpPr>
            <p:spPr>
              <a:xfrm>
                <a:off x="1024380" y="3258754"/>
                <a:ext cx="9347261" cy="1462158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P001 5 hàng" panose="020B0603050302020204" pitchFamily="34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EFA99AB9-7E7F-49FB-9B86-C2D10E7A96EE}"/>
                  </a:ext>
                </a:extLst>
              </p:cNvPr>
              <p:cNvSpPr txBox="1"/>
              <p:nvPr/>
            </p:nvSpPr>
            <p:spPr>
              <a:xfrm>
                <a:off x="1109013" y="3344380"/>
                <a:ext cx="9177994" cy="641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b="1" i="0" dirty="0" smtClean="0">
                    <a:solidFill>
                      <a:srgbClr val="000000"/>
                    </a:solidFill>
                    <a:effectLst/>
                    <a:latin typeface="Time s New Roman"/>
                    <a:ea typeface="Arial-Rounded" panose="020B0500000000000000" pitchFamily="34" charset="0"/>
                    <a:cs typeface="Arial-Rounded" panose="020B0500000000000000" pitchFamily="34" charset="0"/>
                  </a:rPr>
                  <a:t>3. </a:t>
                </a:r>
                <a:r>
                  <a:rPr lang="en-US" sz="2800" b="1" dirty="0" err="1">
                    <a:solidFill>
                      <a:srgbClr val="000000"/>
                    </a:solidFill>
                    <a:latin typeface="Time s New Roman"/>
                    <a:ea typeface="Arial-Rounded" panose="020B0500000000000000" pitchFamily="34" charset="0"/>
                    <a:cs typeface="Arial-Rounded" panose="020B0500000000000000" pitchFamily="34" charset="0"/>
                  </a:rPr>
                  <a:t>N</a:t>
                </a:r>
                <a:r>
                  <a:rPr lang="en-US" sz="2800" b="1" dirty="0" err="1" smtClean="0">
                    <a:solidFill>
                      <a:srgbClr val="000000"/>
                    </a:solidFill>
                    <a:latin typeface="Time s New Roman"/>
                    <a:ea typeface="Arial-Rounded" panose="020B0500000000000000" pitchFamily="34" charset="0"/>
                    <a:cs typeface="Arial-Rounded" panose="020B0500000000000000" pitchFamily="34" charset="0"/>
                  </a:rPr>
                  <a:t>hững</a:t>
                </a:r>
                <a:r>
                  <a:rPr lang="en-US" sz="2800" b="1" dirty="0" smtClean="0">
                    <a:solidFill>
                      <a:srgbClr val="000000"/>
                    </a:solidFill>
                    <a:latin typeface="Time s New Roman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rgbClr val="000000"/>
                    </a:solidFill>
                    <a:latin typeface="Time s New Roman"/>
                    <a:ea typeface="Arial-Rounded" panose="020B0500000000000000" pitchFamily="34" charset="0"/>
                    <a:cs typeface="Arial-Rounded" panose="020B0500000000000000" pitchFamily="34" charset="0"/>
                  </a:rPr>
                  <a:t>t</a:t>
                </a:r>
                <a:r>
                  <a:rPr lang="en-US" sz="2800" b="1" i="0" dirty="0" err="1" smtClean="0">
                    <a:solidFill>
                      <a:srgbClr val="000000"/>
                    </a:solidFill>
                    <a:effectLst/>
                    <a:latin typeface="Time s New Roman"/>
                    <a:ea typeface="Arial-Rounded" panose="020B0500000000000000" pitchFamily="34" charset="0"/>
                    <a:cs typeface="Arial-Rounded" panose="020B0500000000000000" pitchFamily="34" charset="0"/>
                  </a:rPr>
                  <a:t>ừ</a:t>
                </a:r>
                <a:r>
                  <a:rPr lang="en-US" sz="2800" b="1" i="0" dirty="0" smtClean="0">
                    <a:solidFill>
                      <a:srgbClr val="000000"/>
                    </a:solidFill>
                    <a:effectLst/>
                    <a:latin typeface="Time s New Roman"/>
                    <a:ea typeface="Arial-Rounded" panose="020B0500000000000000" pitchFamily="34" charset="0"/>
                    <a:cs typeface="Arial-Rounded" panose="020B0500000000000000" pitchFamily="34" charset="0"/>
                  </a:rPr>
                  <a:t> in </a:t>
                </a:r>
                <a:r>
                  <a:rPr lang="en-US" sz="2800" b="1" i="0" dirty="0" err="1" smtClean="0">
                    <a:solidFill>
                      <a:srgbClr val="000000"/>
                    </a:solidFill>
                    <a:effectLst/>
                    <a:latin typeface="Time s New Roman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đậm</a:t>
                </a:r>
                <a:r>
                  <a:rPr lang="en-US" sz="2800" b="1" i="0" dirty="0" smtClean="0">
                    <a:solidFill>
                      <a:srgbClr val="000000"/>
                    </a:solidFill>
                    <a:effectLst/>
                    <a:latin typeface="Time s New Roman"/>
                    <a:ea typeface="Arial-Rounded" panose="020B0500000000000000" pitchFamily="34" charset="0"/>
                    <a:cs typeface="Arial-Rounded" panose="020B0500000000000000" pitchFamily="34" charset="0"/>
                  </a:rPr>
                  <a:t> ở </a:t>
                </a:r>
                <a:r>
                  <a:rPr lang="en-US" sz="2800" b="1" i="0" dirty="0" err="1" smtClean="0">
                    <a:solidFill>
                      <a:srgbClr val="000000"/>
                    </a:solidFill>
                    <a:effectLst/>
                    <a:latin typeface="Time s New Roman"/>
                    <a:ea typeface="Arial-Rounded" panose="020B0500000000000000" pitchFamily="34" charset="0"/>
                    <a:cs typeface="Arial-Rounded" panose="020B0500000000000000" pitchFamily="34" charset="0"/>
                  </a:rPr>
                  <a:t>bài</a:t>
                </a:r>
                <a:r>
                  <a:rPr lang="en-US" sz="2800" b="1" i="0" dirty="0" smtClean="0">
                    <a:solidFill>
                      <a:srgbClr val="000000"/>
                    </a:solidFill>
                    <a:effectLst/>
                    <a:latin typeface="Time s New Roman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b="1" i="0" dirty="0" err="1" smtClean="0">
                    <a:solidFill>
                      <a:srgbClr val="000000"/>
                    </a:solidFill>
                    <a:effectLst/>
                    <a:latin typeface="Time s New Roman"/>
                    <a:ea typeface="Arial-Rounded" panose="020B0500000000000000" pitchFamily="34" charset="0"/>
                    <a:cs typeface="Arial-Rounded" panose="020B0500000000000000" pitchFamily="34" charset="0"/>
                  </a:rPr>
                  <a:t>tập</a:t>
                </a:r>
                <a:r>
                  <a:rPr lang="en-US" sz="2800" b="1" i="0" dirty="0" smtClean="0">
                    <a:solidFill>
                      <a:srgbClr val="000000"/>
                    </a:solidFill>
                    <a:effectLst/>
                    <a:latin typeface="Time s New Roman"/>
                    <a:ea typeface="Arial-Rounded" panose="020B0500000000000000" pitchFamily="34" charset="0"/>
                    <a:cs typeface="Arial-Rounded" panose="020B0500000000000000" pitchFamily="34" charset="0"/>
                  </a:rPr>
                  <a:t> 2 </a:t>
                </a:r>
                <a:r>
                  <a:rPr lang="en-US" sz="2800" b="1" i="0" dirty="0" err="1" smtClean="0">
                    <a:solidFill>
                      <a:srgbClr val="000000"/>
                    </a:solidFill>
                    <a:effectLst/>
                    <a:latin typeface="Time s New Roman"/>
                    <a:ea typeface="Arial-Rounded" panose="020B0500000000000000" pitchFamily="34" charset="0"/>
                    <a:cs typeface="Arial-Rounded" panose="020B0500000000000000" pitchFamily="34" charset="0"/>
                  </a:rPr>
                  <a:t>bổ</a:t>
                </a:r>
                <a:r>
                  <a:rPr lang="en-US" sz="2800" b="1" i="0" dirty="0" smtClean="0">
                    <a:solidFill>
                      <a:srgbClr val="000000"/>
                    </a:solidFill>
                    <a:effectLst/>
                    <a:latin typeface="Time s New Roman"/>
                    <a:ea typeface="Arial-Rounded" panose="020B0500000000000000" pitchFamily="34" charset="0"/>
                    <a:cs typeface="Arial-Rounded" panose="020B0500000000000000" pitchFamily="34" charset="0"/>
                  </a:rPr>
                  <a:t> sung </a:t>
                </a:r>
                <a:r>
                  <a:rPr lang="en-US" sz="2800" b="1" i="0" dirty="0" err="1" smtClean="0">
                    <a:solidFill>
                      <a:srgbClr val="000000"/>
                    </a:solidFill>
                    <a:effectLst/>
                    <a:latin typeface="Time s New Roman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điều</a:t>
                </a:r>
                <a:r>
                  <a:rPr lang="en-US" sz="2800" b="1" i="0" dirty="0" smtClean="0">
                    <a:solidFill>
                      <a:srgbClr val="000000"/>
                    </a:solidFill>
                    <a:effectLst/>
                    <a:latin typeface="Time s New Roman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b="1" i="0" dirty="0" err="1" smtClean="0">
                    <a:solidFill>
                      <a:srgbClr val="000000"/>
                    </a:solidFill>
                    <a:effectLst/>
                    <a:latin typeface="Time s New Roman"/>
                    <a:ea typeface="Arial-Rounded" panose="020B0500000000000000" pitchFamily="34" charset="0"/>
                    <a:cs typeface="Arial-Rounded" panose="020B0500000000000000" pitchFamily="34" charset="0"/>
                  </a:rPr>
                  <a:t>gì</a:t>
                </a:r>
                <a:r>
                  <a:rPr lang="en-US" sz="2800" b="1" i="0" dirty="0" smtClean="0">
                    <a:solidFill>
                      <a:srgbClr val="000000"/>
                    </a:solidFill>
                    <a:effectLst/>
                    <a:latin typeface="Time s New Roman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b="1" i="0" dirty="0" err="1" smtClean="0">
                    <a:solidFill>
                      <a:srgbClr val="000000"/>
                    </a:solidFill>
                    <a:effectLst/>
                    <a:latin typeface="Time s New Roman"/>
                    <a:ea typeface="Arial-Rounded" panose="020B0500000000000000" pitchFamily="34" charset="0"/>
                    <a:cs typeface="Arial-Rounded" panose="020B0500000000000000" pitchFamily="34" charset="0"/>
                  </a:rPr>
                  <a:t>cho</a:t>
                </a:r>
                <a:r>
                  <a:rPr lang="en-US" sz="2800" b="1" i="0" dirty="0" smtClean="0">
                    <a:solidFill>
                      <a:srgbClr val="000000"/>
                    </a:solidFill>
                    <a:effectLst/>
                    <a:latin typeface="Time s New Roman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b="1" i="0" dirty="0" err="1" smtClean="0">
                    <a:solidFill>
                      <a:srgbClr val="000000"/>
                    </a:solidFill>
                    <a:effectLst/>
                    <a:latin typeface="Time s New Roman"/>
                    <a:ea typeface="Arial-Rounded" panose="020B0500000000000000" pitchFamily="34" charset="0"/>
                    <a:cs typeface="Arial-Rounded" panose="020B0500000000000000" pitchFamily="34" charset="0"/>
                  </a:rPr>
                  <a:t>câu</a:t>
                </a:r>
                <a:r>
                  <a:rPr lang="en-US" sz="2800" b="1" i="0" dirty="0" smtClean="0">
                    <a:solidFill>
                      <a:srgbClr val="000000"/>
                    </a:solidFill>
                    <a:effectLst/>
                    <a:latin typeface="Time s New Roman"/>
                    <a:ea typeface="Arial-Rounded" panose="020B0500000000000000" pitchFamily="34" charset="0"/>
                    <a:cs typeface="Arial-Rounded" panose="020B0500000000000000" pitchFamily="34" charset="0"/>
                  </a:rPr>
                  <a:t>?</a:t>
                </a:r>
                <a:endPara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Time s New Roman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pic>
          <p:nvPicPr>
            <p:cNvPr id="8" name="图片 2">
              <a:extLst>
                <a:ext uri="{FF2B5EF4-FFF2-40B4-BE49-F238E27FC236}">
                  <a16:creationId xmlns:a16="http://schemas.microsoft.com/office/drawing/2014/main" xmlns="" id="{C2A6763F-E8BE-49C6-8D2B-02EE66BAC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797177">
              <a:off x="6904010" y="2822221"/>
              <a:ext cx="790171" cy="1352335"/>
            </a:xfrm>
            <a:prstGeom prst="rect">
              <a:avLst/>
            </a:prstGeom>
          </p:spPr>
        </p:pic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7745B044-42C1-4851-92CD-35D5A24AC077}"/>
              </a:ext>
            </a:extLst>
          </p:cNvPr>
          <p:cNvSpPr/>
          <p:nvPr/>
        </p:nvSpPr>
        <p:spPr>
          <a:xfrm>
            <a:off x="922996" y="2351500"/>
            <a:ext cx="3011918" cy="12203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white"/>
                </a:solidFill>
                <a:latin typeface="Time s New Roman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s New Roman"/>
                <a:ea typeface="Arial-Rounded" panose="020B0500000000000000" pitchFamily="34" charset="0"/>
                <a:cs typeface="Arial-Rounded" panose="020B0500000000000000" pitchFamily="34" charset="0"/>
              </a:rPr>
              <a:t>ảm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s New Roman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s New Roman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s New Roman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s New Roman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s New Roman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s New Roman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s New Roman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s New Roman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 s New Roman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7F320214-E8AE-4518-B838-9CCE1CBD4A81}"/>
              </a:ext>
            </a:extLst>
          </p:cNvPr>
          <p:cNvSpPr/>
          <p:nvPr/>
        </p:nvSpPr>
        <p:spPr>
          <a:xfrm>
            <a:off x="4515939" y="2351499"/>
            <a:ext cx="2910516" cy="12203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white"/>
                </a:solidFill>
                <a:latin typeface="Time s New Roman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s New Roman"/>
                <a:ea typeface="Arial-Rounded" panose="020B0500000000000000" pitchFamily="34" charset="0"/>
                <a:cs typeface="Arial-Rounded" panose="020B0500000000000000" pitchFamily="34" charset="0"/>
              </a:rPr>
              <a:t>ong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s New Roman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s New Roman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s New Roman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s New Roman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s New Roman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s New Roman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s New Roman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s New Roman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 s New Roman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BC5022CB-03A6-4655-A7AE-C40D7E9694FF}"/>
              </a:ext>
            </a:extLst>
          </p:cNvPr>
          <p:cNvSpPr/>
          <p:nvPr/>
        </p:nvSpPr>
        <p:spPr>
          <a:xfrm>
            <a:off x="7928881" y="2351499"/>
            <a:ext cx="3635555" cy="12203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s New Roman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s New Roman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s New Roman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s New Roman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 s New Roman"/>
                <a:ea typeface="Arial-Rounded" panose="020B0500000000000000" pitchFamily="34" charset="0"/>
                <a:cs typeface="Arial-Rounded" panose="020B0500000000000000" pitchFamily="34" charset="0"/>
              </a:rPr>
              <a:t>tả</a:t>
            </a:r>
            <a:r>
              <a:rPr lang="en-US" sz="3200" dirty="0">
                <a:solidFill>
                  <a:prstClr val="white"/>
                </a:solidFill>
                <a:latin typeface="Time s New Roman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prstClr val="white"/>
                </a:solidFill>
                <a:latin typeface="Time s New Roman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3200" dirty="0">
                <a:solidFill>
                  <a:prstClr val="white"/>
                </a:solidFill>
                <a:latin typeface="Time s New Roman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 s New Roman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 s New Roman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3EE0B480-5E14-4D62-827D-9BE86D788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996" y="3683727"/>
            <a:ext cx="10874143" cy="295045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2171027B-D0A6-4D7D-9B6F-201C96563CB3}"/>
              </a:ext>
            </a:extLst>
          </p:cNvPr>
          <p:cNvSpPr/>
          <p:nvPr/>
        </p:nvSpPr>
        <p:spPr>
          <a:xfrm>
            <a:off x="596888" y="1971086"/>
            <a:ext cx="3664133" cy="1981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00724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FE6A496B-2317-4702-B786-0C9C610C60BA}"/>
              </a:ext>
            </a:extLst>
          </p:cNvPr>
          <p:cNvGrpSpPr/>
          <p:nvPr/>
        </p:nvGrpSpPr>
        <p:grpSpPr>
          <a:xfrm>
            <a:off x="394675" y="356524"/>
            <a:ext cx="11130575" cy="1512429"/>
            <a:chOff x="6816947" y="2923790"/>
            <a:chExt cx="9979307" cy="185295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AD11075C-2AE7-4760-84CF-CF2937F5A858}"/>
                </a:ext>
              </a:extLst>
            </p:cNvPr>
            <p:cNvGrpSpPr/>
            <p:nvPr/>
          </p:nvGrpSpPr>
          <p:grpSpPr>
            <a:xfrm>
              <a:off x="7448993" y="3258754"/>
              <a:ext cx="9347261" cy="1517989"/>
              <a:chOff x="1024380" y="3258754"/>
              <a:chExt cx="9347261" cy="1517989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0798463A-49EB-4BB3-9FDA-2897F4F34B08}"/>
                  </a:ext>
                </a:extLst>
              </p:cNvPr>
              <p:cNvSpPr/>
              <p:nvPr/>
            </p:nvSpPr>
            <p:spPr>
              <a:xfrm>
                <a:off x="1024380" y="3258754"/>
                <a:ext cx="9347261" cy="1462158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EFA99AB9-7E7F-49FB-9B86-C2D10E7A96EE}"/>
                  </a:ext>
                </a:extLst>
              </p:cNvPr>
              <p:cNvSpPr txBox="1"/>
              <p:nvPr/>
            </p:nvSpPr>
            <p:spPr>
              <a:xfrm>
                <a:off x="1351250" y="3306160"/>
                <a:ext cx="8693519" cy="1470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 s New Roman"/>
                    <a:ea typeface="Arial-Rounded" panose="020B0500000000000000" pitchFamily="34" charset="0"/>
                    <a:cs typeface="Arial-Rounded" panose="020B0500000000000000" pitchFamily="34" charset="0"/>
                  </a:rPr>
                  <a:t>4. </a:t>
                </a:r>
                <a:r>
                  <a:rPr kumimoji="0" 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 s New Roman"/>
                    <a:ea typeface="Arial-Rounded" panose="020B0500000000000000" pitchFamily="34" charset="0"/>
                    <a:cs typeface="Arial-Rounded" panose="020B0500000000000000" pitchFamily="34" charset="0"/>
                  </a:rPr>
                  <a:t>Chuyển các câu dưới đây thành câu cảm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 s New Roman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 s New Roman"/>
                    <a:ea typeface="Arial-Rounded" panose="020B0500000000000000" pitchFamily="34" charset="0"/>
                    <a:cs typeface="Arial-Rounded" panose="020B0500000000000000" pitchFamily="34" charset="0"/>
                  </a:rPr>
                  <a:t> (theo mẫu).</a:t>
                </a:r>
              </a:p>
            </p:txBody>
          </p:sp>
        </p:grpSp>
        <p:pic>
          <p:nvPicPr>
            <p:cNvPr id="8" name="图片 2">
              <a:extLst>
                <a:ext uri="{FF2B5EF4-FFF2-40B4-BE49-F238E27FC236}">
                  <a16:creationId xmlns:a16="http://schemas.microsoft.com/office/drawing/2014/main" xmlns="" id="{C2A6763F-E8BE-49C6-8D2B-02EE66BAC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797177">
              <a:off x="6816947" y="2923790"/>
              <a:ext cx="964725" cy="135890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247129C-053E-4393-9D8E-017E71C52AEC}"/>
              </a:ext>
            </a:extLst>
          </p:cNvPr>
          <p:cNvSpPr txBox="1"/>
          <p:nvPr/>
        </p:nvSpPr>
        <p:spPr>
          <a:xfrm>
            <a:off x="717475" y="2435812"/>
            <a:ext cx="829270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M: </a:t>
            </a:r>
            <a:r>
              <a:rPr lang="vi-VN" sz="4000" b="1" dirty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Quyển từ điển này hữu </a:t>
            </a:r>
            <a:r>
              <a:rPr lang="vi-VN" sz="40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ích</a:t>
            </a:r>
            <a:r>
              <a:rPr lang="en-US" sz="40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vi-VN" sz="40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4000" b="1" dirty="0" smtClean="0">
              <a:solidFill>
                <a:srgbClr val="0070C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vi-VN" sz="40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=&gt; </a:t>
            </a:r>
            <a:r>
              <a:rPr lang="vi-VN" sz="4000" b="1" dirty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Quyển từ điển này hữu ích quá!</a:t>
            </a:r>
          </a:p>
          <a:p>
            <a:pPr algn="just"/>
            <a:r>
              <a:rPr lang="vi-VN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a. Bạn ấy đọc nhiều sách.</a:t>
            </a:r>
          </a:p>
          <a:p>
            <a:pPr algn="just"/>
            <a:r>
              <a:rPr lang="vi-VN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b. Thư viện trường mình rộng.</a:t>
            </a:r>
          </a:p>
          <a:p>
            <a:pPr algn="just"/>
            <a:r>
              <a:rPr lang="vi-VN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c. Thư viện </a:t>
            </a:r>
            <a:r>
              <a:rPr lang="vi-VN" sz="4000" dirty="0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đón</a:t>
            </a:r>
            <a:r>
              <a:rPr lang="en-US" sz="4000" dirty="0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  <a:r>
              <a:rPr lang="vi-VN" sz="4000" dirty="0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cửa muộn.</a:t>
            </a:r>
          </a:p>
        </p:txBody>
      </p:sp>
    </p:spTree>
    <p:extLst>
      <p:ext uri="{BB962C8B-B14F-4D97-AF65-F5344CB8AC3E}">
        <p14:creationId xmlns:p14="http://schemas.microsoft.com/office/powerpoint/2010/main" val="426823858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DB679875-7777-4F51-AF3E-94E0BAE15B43}"/>
              </a:ext>
            </a:extLst>
          </p:cNvPr>
          <p:cNvGrpSpPr/>
          <p:nvPr/>
        </p:nvGrpSpPr>
        <p:grpSpPr>
          <a:xfrm>
            <a:off x="3482069" y="1038225"/>
            <a:ext cx="4529124" cy="5259161"/>
            <a:chOff x="3482069" y="1038225"/>
            <a:chExt cx="4529124" cy="5259161"/>
          </a:xfrm>
        </p:grpSpPr>
        <p:grpSp>
          <p:nvGrpSpPr>
            <p:cNvPr id="15" name="组合 13">
              <a:extLst>
                <a:ext uri="{FF2B5EF4-FFF2-40B4-BE49-F238E27FC236}">
                  <a16:creationId xmlns:a16="http://schemas.microsoft.com/office/drawing/2014/main" xmlns="" id="{B7B4D7C9-8905-4AC3-BABF-08F09A4D075D}"/>
                </a:ext>
              </a:extLst>
            </p:cNvPr>
            <p:cNvGrpSpPr/>
            <p:nvPr/>
          </p:nvGrpSpPr>
          <p:grpSpPr>
            <a:xfrm>
              <a:off x="3482069" y="2097474"/>
              <a:ext cx="3134886" cy="4199912"/>
              <a:chOff x="1656283" y="2342932"/>
              <a:chExt cx="2587752" cy="3263934"/>
            </a:xfrm>
          </p:grpSpPr>
          <p:pic>
            <p:nvPicPr>
              <p:cNvPr id="16" name="图片 2">
                <a:extLst>
                  <a:ext uri="{FF2B5EF4-FFF2-40B4-BE49-F238E27FC236}">
                    <a16:creationId xmlns:a16="http://schemas.microsoft.com/office/drawing/2014/main" xmlns="" id="{BCCFD97A-7B27-4DD9-A3B6-39E1DFB70D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6283" y="2342932"/>
                <a:ext cx="2587752" cy="3263934"/>
              </a:xfrm>
              <a:prstGeom prst="rect">
                <a:avLst/>
              </a:prstGeom>
            </p:spPr>
          </p:pic>
          <p:sp>
            <p:nvSpPr>
              <p:cNvPr id="17" name="对">
                <a:extLst>
                  <a:ext uri="{FF2B5EF4-FFF2-40B4-BE49-F238E27FC236}">
                    <a16:creationId xmlns:a16="http://schemas.microsoft.com/office/drawing/2014/main" xmlns="" id="{BEED784F-8FB2-4BC9-B412-254A5D6F1B3C}"/>
                  </a:ext>
                </a:extLst>
              </p:cNvPr>
              <p:cNvSpPr/>
              <p:nvPr/>
            </p:nvSpPr>
            <p:spPr bwMode="auto">
              <a:xfrm>
                <a:off x="3400738" y="2609243"/>
                <a:ext cx="553425" cy="545272"/>
              </a:xfrm>
              <a:custGeom>
                <a:avLst/>
                <a:gdLst>
                  <a:gd name="T0" fmla="*/ 1765798 w 2862"/>
                  <a:gd name="T1" fmla="*/ 183196 h 2571"/>
                  <a:gd name="T2" fmla="*/ 1533042 w 2862"/>
                  <a:gd name="T3" fmla="*/ 20145 h 2571"/>
                  <a:gd name="T4" fmla="*/ 1420439 w 2862"/>
                  <a:gd name="T5" fmla="*/ 53511 h 2571"/>
                  <a:gd name="T6" fmla="*/ 764949 w 2862"/>
                  <a:gd name="T7" fmla="*/ 989636 h 2571"/>
                  <a:gd name="T8" fmla="*/ 379958 w 2862"/>
                  <a:gd name="T9" fmla="*/ 446973 h 2571"/>
                  <a:gd name="T10" fmla="*/ 266725 w 2862"/>
                  <a:gd name="T11" fmla="*/ 412978 h 2571"/>
                  <a:gd name="T12" fmla="*/ 34599 w 2862"/>
                  <a:gd name="T13" fmla="*/ 576029 h 2571"/>
                  <a:gd name="T14" fmla="*/ 27679 w 2862"/>
                  <a:gd name="T15" fmla="*/ 693753 h 2571"/>
                  <a:gd name="T16" fmla="*/ 595100 w 2862"/>
                  <a:gd name="T17" fmla="*/ 1494527 h 2571"/>
                  <a:gd name="T18" fmla="*/ 934797 w 2862"/>
                  <a:gd name="T19" fmla="*/ 1494527 h 2571"/>
                  <a:gd name="T20" fmla="*/ 1773347 w 2862"/>
                  <a:gd name="T21" fmla="*/ 300290 h 2571"/>
                  <a:gd name="T22" fmla="*/ 1765798 w 2862"/>
                  <a:gd name="T23" fmla="*/ 183196 h 25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862" h="2571">
                    <a:moveTo>
                      <a:pt x="2807" y="291"/>
                    </a:moveTo>
                    <a:cubicBezTo>
                      <a:pt x="2693" y="191"/>
                      <a:pt x="2570" y="104"/>
                      <a:pt x="2437" y="32"/>
                    </a:cubicBezTo>
                    <a:cubicBezTo>
                      <a:pt x="2379" y="0"/>
                      <a:pt x="2301" y="22"/>
                      <a:pt x="2258" y="85"/>
                    </a:cubicBezTo>
                    <a:cubicBezTo>
                      <a:pt x="1216" y="1572"/>
                      <a:pt x="1216" y="1572"/>
                      <a:pt x="1216" y="1572"/>
                    </a:cubicBezTo>
                    <a:cubicBezTo>
                      <a:pt x="604" y="710"/>
                      <a:pt x="604" y="710"/>
                      <a:pt x="604" y="710"/>
                    </a:cubicBezTo>
                    <a:cubicBezTo>
                      <a:pt x="561" y="647"/>
                      <a:pt x="482" y="624"/>
                      <a:pt x="424" y="656"/>
                    </a:cubicBezTo>
                    <a:cubicBezTo>
                      <a:pt x="292" y="729"/>
                      <a:pt x="169" y="815"/>
                      <a:pt x="55" y="915"/>
                    </a:cubicBezTo>
                    <a:cubicBezTo>
                      <a:pt x="5" y="958"/>
                      <a:pt x="0" y="1040"/>
                      <a:pt x="44" y="1102"/>
                    </a:cubicBezTo>
                    <a:cubicBezTo>
                      <a:pt x="44" y="1102"/>
                      <a:pt x="848" y="2237"/>
                      <a:pt x="946" y="2374"/>
                    </a:cubicBezTo>
                    <a:cubicBezTo>
                      <a:pt x="1087" y="2571"/>
                      <a:pt x="1350" y="2561"/>
                      <a:pt x="1486" y="2374"/>
                    </a:cubicBezTo>
                    <a:cubicBezTo>
                      <a:pt x="1587" y="2235"/>
                      <a:pt x="2819" y="477"/>
                      <a:pt x="2819" y="477"/>
                    </a:cubicBezTo>
                    <a:cubicBezTo>
                      <a:pt x="2862" y="415"/>
                      <a:pt x="2857" y="334"/>
                      <a:pt x="2807" y="291"/>
                    </a:cubicBezTo>
                    <a:close/>
                  </a:path>
                </a:pathLst>
              </a:custGeom>
              <a:solidFill>
                <a:srgbClr val="E55174"/>
              </a:solidFill>
              <a:ln>
                <a:noFill/>
              </a:ln>
            </p:spPr>
            <p:txBody>
              <a:bodyPr anchor="ctr" anchorCtr="1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2" name="Oval 1">
              <a:extLst>
                <a:ext uri="{FF2B5EF4-FFF2-40B4-BE49-F238E27FC236}">
                  <a16:creationId xmlns:a16="http://schemas.microsoft.com/office/drawing/2014/main" xmlns="" id="{43A017A5-8C8E-47E3-9914-5A30DC3C0F30}"/>
                </a:ext>
              </a:extLst>
            </p:cNvPr>
            <p:cNvSpPr/>
            <p:nvPr/>
          </p:nvSpPr>
          <p:spPr>
            <a:xfrm>
              <a:off x="4010693" y="1038225"/>
              <a:ext cx="4000500" cy="2390775"/>
            </a:xfrm>
            <a:prstGeom prst="ellipse">
              <a:avLst/>
            </a:prstGeom>
            <a:solidFill>
              <a:srgbClr val="FB355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/>
                  <a:ea typeface="微软雅黑"/>
                  <a:cs typeface="+mn-cs"/>
                </a:rPr>
                <a:t>Chia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/>
                  <a:ea typeface="微软雅黑"/>
                  <a:cs typeface="+mn-cs"/>
                </a:rPr>
                <a:t>sẻ</a:t>
              </a: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/>
                  <a:ea typeface="微软雅黑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/>
                  <a:ea typeface="微软雅黑"/>
                  <a:cs typeface="+mn-cs"/>
                </a:rPr>
                <a:t>trước</a:t>
              </a: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/>
                  <a:ea typeface="微软雅黑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/>
                  <a:ea typeface="微软雅黑"/>
                  <a:cs typeface="+mn-cs"/>
                </a:rPr>
                <a:t>lớp</a:t>
              </a:r>
              <a:endParaRPr kumimoji="0" lang="en-US" sz="4800" b="1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15224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119" y="890371"/>
            <a:ext cx="1672547" cy="408680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910" y="4805265"/>
            <a:ext cx="1774173" cy="20527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5389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4022"/>
            <a:ext cx="1818524" cy="411013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0333"/>
            <a:ext cx="10417826" cy="144766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04" y="0"/>
            <a:ext cx="10417826" cy="474812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980" y="726948"/>
            <a:ext cx="5740040" cy="200261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626781" y="2832508"/>
            <a:ext cx="91472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D31012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Tạm</a:t>
            </a: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srgbClr val="D31012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D31012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biệt</a:t>
            </a: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srgbClr val="D31012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D31012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các</a:t>
            </a: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srgbClr val="D31012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D31012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em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D31012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300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8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800"/>
                            </p:stCondLst>
                            <p:childTnLst>
                              <p:par>
                                <p:cTn id="4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300"/>
                            </p:stCondLst>
                            <p:childTnLst>
                              <p:par>
                                <p:cTn id="48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4" name="Picture 2" descr="BAR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704043" y="5938923"/>
            <a:ext cx="6400800" cy="99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5" name="Picture 10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743" y="5764819"/>
            <a:ext cx="838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6" name="Picture 11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38964" y="5691880"/>
            <a:ext cx="81280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EC4F8B2-17D9-5B9E-01EF-47DC01C242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9165"/>
            <a:ext cx="12192000" cy="4326193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="" xmlns:a16="http://schemas.microsoft.com/office/drawing/2014/main" id="{885123CB-47FF-0E68-1C62-0833F02ADDA9}"/>
              </a:ext>
            </a:extLst>
          </p:cNvPr>
          <p:cNvSpPr/>
          <p:nvPr/>
        </p:nvSpPr>
        <p:spPr>
          <a:xfrm>
            <a:off x="224972" y="215925"/>
            <a:ext cx="4673600" cy="121920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DB2EBB5-E9F8-69C8-613A-E40FEABBCE6B}"/>
              </a:ext>
            </a:extLst>
          </p:cNvPr>
          <p:cNvSpPr txBox="1"/>
          <p:nvPr/>
        </p:nvSpPr>
        <p:spPr>
          <a:xfrm>
            <a:off x="1422400" y="435675"/>
            <a:ext cx="250889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7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733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291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853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920" y="834983"/>
            <a:ext cx="7200901" cy="66675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latin typeface="Time s New Roman"/>
              </a:rPr>
              <a:t>Thứ</a:t>
            </a:r>
            <a:r>
              <a:rPr lang="en-US" sz="2400" b="1" dirty="0" smtClean="0">
                <a:latin typeface="Time s New Roman"/>
              </a:rPr>
              <a:t> </a:t>
            </a:r>
            <a:r>
              <a:rPr lang="en-US" sz="2400" b="1" dirty="0" err="1" smtClean="0">
                <a:latin typeface="Time s New Roman"/>
              </a:rPr>
              <a:t>năm</a:t>
            </a:r>
            <a:r>
              <a:rPr lang="en-US" sz="2400" b="1" dirty="0" smtClean="0">
                <a:latin typeface="Time s New Roman"/>
              </a:rPr>
              <a:t> </a:t>
            </a:r>
            <a:r>
              <a:rPr lang="en-US" sz="2400" b="1" dirty="0" err="1" smtClean="0">
                <a:latin typeface="Time s New Roman"/>
              </a:rPr>
              <a:t>ngày</a:t>
            </a:r>
            <a:r>
              <a:rPr lang="en-US" sz="2400" b="1" dirty="0" smtClean="0">
                <a:latin typeface="Time s New Roman"/>
              </a:rPr>
              <a:t> 26 </a:t>
            </a:r>
            <a:r>
              <a:rPr lang="en-US" sz="2400" b="1" dirty="0" err="1" smtClean="0">
                <a:latin typeface="Time s New Roman"/>
              </a:rPr>
              <a:t>tháng</a:t>
            </a:r>
            <a:r>
              <a:rPr lang="en-US" sz="2400" b="1" dirty="0" smtClean="0">
                <a:latin typeface="Time s New Roman"/>
              </a:rPr>
              <a:t> 10 </a:t>
            </a:r>
            <a:r>
              <a:rPr lang="en-US" sz="2400" b="1" dirty="0" err="1" smtClean="0">
                <a:latin typeface="Time s New Roman"/>
              </a:rPr>
              <a:t>năm</a:t>
            </a:r>
            <a:r>
              <a:rPr lang="en-US" sz="2400" b="1" dirty="0" smtClean="0">
                <a:latin typeface="Time s New Roman"/>
              </a:rPr>
              <a:t> 2023 </a:t>
            </a:r>
            <a:endParaRPr lang="en-US" sz="2400" b="1" dirty="0">
              <a:latin typeface="Time 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5316" y="1841809"/>
            <a:ext cx="8431303" cy="12763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u="sng" dirty="0" err="1" smtClean="0">
                <a:solidFill>
                  <a:srgbClr val="0070C0"/>
                </a:solidFill>
                <a:latin typeface="Time s New Roman"/>
              </a:rPr>
              <a:t>Tiếng</a:t>
            </a:r>
            <a:r>
              <a:rPr lang="en-US" sz="3200" b="1" u="sng" dirty="0" smtClean="0">
                <a:solidFill>
                  <a:srgbClr val="0070C0"/>
                </a:solidFill>
                <a:latin typeface="Time s New Roman"/>
              </a:rPr>
              <a:t> </a:t>
            </a:r>
            <a:r>
              <a:rPr lang="en-US" sz="3200" b="1" u="sng" dirty="0" err="1" smtClean="0">
                <a:solidFill>
                  <a:srgbClr val="0070C0"/>
                </a:solidFill>
                <a:latin typeface="Time s New Roman"/>
              </a:rPr>
              <a:t>Việt</a:t>
            </a:r>
            <a:r>
              <a:rPr lang="en-US" sz="3200" b="1" u="sng" dirty="0" smtClean="0">
                <a:solidFill>
                  <a:srgbClr val="0070C0"/>
                </a:solidFill>
                <a:latin typeface="Time s New Roman"/>
              </a:rPr>
              <a:t> -  </a:t>
            </a:r>
            <a:r>
              <a:rPr lang="en-US" sz="3200" b="1" u="sng" dirty="0" err="1" smtClean="0">
                <a:solidFill>
                  <a:srgbClr val="0070C0"/>
                </a:solidFill>
                <a:latin typeface="Time s New Roman"/>
              </a:rPr>
              <a:t>Luyện</a:t>
            </a:r>
            <a:r>
              <a:rPr lang="en-US" sz="3200" b="1" u="sng" dirty="0" smtClean="0">
                <a:solidFill>
                  <a:srgbClr val="0070C0"/>
                </a:solidFill>
                <a:latin typeface="Time s New Roman"/>
              </a:rPr>
              <a:t> </a:t>
            </a:r>
            <a:r>
              <a:rPr lang="en-US" sz="3200" b="1" u="sng" dirty="0" err="1" smtClean="0">
                <a:solidFill>
                  <a:srgbClr val="0070C0"/>
                </a:solidFill>
                <a:latin typeface="Time s New Roman"/>
              </a:rPr>
              <a:t>tập</a:t>
            </a:r>
            <a:endParaRPr lang="en-US" sz="3200" b="1" u="sng" dirty="0" smtClean="0">
              <a:solidFill>
                <a:srgbClr val="0070C0"/>
              </a:solidFill>
              <a:latin typeface="Time s New Roman"/>
            </a:endParaRPr>
          </a:p>
          <a:p>
            <a:pPr marL="0" indent="0" algn="ctr">
              <a:buNone/>
            </a:pPr>
            <a:r>
              <a:rPr lang="en-US" sz="3200" b="1" u="sng" dirty="0" err="1" smtClean="0">
                <a:latin typeface="Time s New Roman"/>
              </a:rPr>
              <a:t>Bài</a:t>
            </a:r>
            <a:r>
              <a:rPr lang="en-US" sz="3200" b="1" dirty="0" smtClean="0">
                <a:latin typeface="Time s New Roman"/>
              </a:rPr>
              <a:t>:</a:t>
            </a:r>
            <a:r>
              <a:rPr lang="en-US" sz="3200" b="1" dirty="0" smtClean="0">
                <a:solidFill>
                  <a:srgbClr val="00B050"/>
                </a:solidFill>
                <a:latin typeface="Time s New Roman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 s New Roman"/>
              </a:rPr>
              <a:t>Mở</a:t>
            </a:r>
            <a:r>
              <a:rPr lang="en-US" sz="3200" b="1" dirty="0" smtClean="0">
                <a:solidFill>
                  <a:srgbClr val="00B050"/>
                </a:solidFill>
                <a:latin typeface="Time s New Roman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 s New Roman"/>
              </a:rPr>
              <a:t>rộng</a:t>
            </a:r>
            <a:r>
              <a:rPr lang="en-US" sz="3200" b="1" dirty="0" smtClean="0">
                <a:solidFill>
                  <a:srgbClr val="00B050"/>
                </a:solidFill>
                <a:latin typeface="Time s New Roman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 s New Roman"/>
              </a:rPr>
              <a:t>vốn</a:t>
            </a:r>
            <a:r>
              <a:rPr lang="en-US" sz="3200" b="1" dirty="0" smtClean="0">
                <a:solidFill>
                  <a:srgbClr val="00B050"/>
                </a:solidFill>
                <a:latin typeface="Time s New Roman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 s New Roman"/>
              </a:rPr>
              <a:t>từ</a:t>
            </a:r>
            <a:r>
              <a:rPr lang="en-US" sz="3200" b="1" dirty="0" smtClean="0">
                <a:solidFill>
                  <a:srgbClr val="00B050"/>
                </a:solidFill>
                <a:latin typeface="Time s New Roman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 s New Roman"/>
              </a:rPr>
              <a:t>về</a:t>
            </a:r>
            <a:r>
              <a:rPr lang="en-US" sz="3200" b="1" dirty="0" smtClean="0">
                <a:solidFill>
                  <a:srgbClr val="00B050"/>
                </a:solidFill>
                <a:latin typeface="Time s New Roman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 s New Roman"/>
              </a:rPr>
              <a:t>thư</a:t>
            </a:r>
            <a:r>
              <a:rPr lang="en-US" sz="3200" b="1" dirty="0" smtClean="0">
                <a:solidFill>
                  <a:srgbClr val="00B050"/>
                </a:solidFill>
                <a:latin typeface="Time s New Roman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 s New Roman"/>
              </a:rPr>
              <a:t>viện</a:t>
            </a:r>
            <a:r>
              <a:rPr lang="en-US" sz="3200" b="1" dirty="0" smtClean="0">
                <a:solidFill>
                  <a:srgbClr val="00B050"/>
                </a:solidFill>
                <a:latin typeface="Time s New Roman"/>
              </a:rPr>
              <a:t>. </a:t>
            </a:r>
            <a:r>
              <a:rPr lang="en-US" sz="3200" b="1" dirty="0" err="1" smtClean="0">
                <a:solidFill>
                  <a:srgbClr val="00B050"/>
                </a:solidFill>
                <a:latin typeface="Time s New Roman"/>
              </a:rPr>
              <a:t>Câu</a:t>
            </a:r>
            <a:r>
              <a:rPr lang="en-US" sz="3200" b="1" dirty="0" smtClean="0">
                <a:solidFill>
                  <a:srgbClr val="00B050"/>
                </a:solidFill>
                <a:latin typeface="Time s New Roman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 s New Roman"/>
              </a:rPr>
              <a:t>cảm</a:t>
            </a:r>
            <a:endParaRPr lang="en-US" sz="3200" b="1" dirty="0">
              <a:solidFill>
                <a:srgbClr val="FF0000"/>
              </a:solidFill>
              <a:latin typeface="Time 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0815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39" y="388139"/>
            <a:ext cx="7895282" cy="963251"/>
          </a:xfrm>
          <a:prstGeom prst="rect">
            <a:avLst/>
          </a:prstGeom>
        </p:spPr>
      </p:pic>
      <p:sp>
        <p:nvSpPr>
          <p:cNvPr id="5" name="Rectangle: Rounded Corners 20"/>
          <p:cNvSpPr/>
          <p:nvPr/>
        </p:nvSpPr>
        <p:spPr>
          <a:xfrm>
            <a:off x="578398" y="1616321"/>
            <a:ext cx="1915782" cy="5524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 s New Roman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dirty="0">
                <a:latin typeface="Time s New Roman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Time s New Roman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lang="en-US" sz="3200" dirty="0">
              <a:latin typeface="Time s New Roman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ectangle: Rounded Corners 21"/>
          <p:cNvSpPr/>
          <p:nvPr/>
        </p:nvSpPr>
        <p:spPr>
          <a:xfrm>
            <a:off x="3523467" y="1626084"/>
            <a:ext cx="2582532" cy="5524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 s New Roman"/>
                <a:ea typeface="Arial-Rounded" panose="020B0500000000000000" pitchFamily="34" charset="0"/>
                <a:cs typeface="Arial-Rounded" panose="020B0500000000000000" pitchFamily="34" charset="0"/>
              </a:rPr>
              <a:t>thẻ</a:t>
            </a:r>
            <a:r>
              <a:rPr lang="en-US" sz="3200" dirty="0">
                <a:latin typeface="Time s New Roman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Time s New Roman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lang="en-US" sz="3200" dirty="0">
                <a:latin typeface="Time s New Roman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Time s New Roman"/>
                <a:ea typeface="Arial-Rounded" panose="020B0500000000000000" pitchFamily="34" charset="0"/>
                <a:cs typeface="Arial-Rounded" panose="020B0500000000000000" pitchFamily="34" charset="0"/>
              </a:rPr>
              <a:t>viện</a:t>
            </a:r>
            <a:endParaRPr lang="en-US" sz="3200" dirty="0">
              <a:latin typeface="Time s New Roman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: Rounded Corners 22"/>
          <p:cNvSpPr/>
          <p:nvPr/>
        </p:nvSpPr>
        <p:spPr>
          <a:xfrm>
            <a:off x="6661248" y="1652036"/>
            <a:ext cx="4211191" cy="5524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 s New Roman"/>
                <a:ea typeface="Arial-Rounded" panose="020B0500000000000000" pitchFamily="34" charset="0"/>
                <a:cs typeface="Arial-Rounded" panose="020B0500000000000000" pitchFamily="34" charset="0"/>
              </a:rPr>
              <a:t>phiếu</a:t>
            </a:r>
            <a:r>
              <a:rPr lang="en-US" sz="3200" dirty="0">
                <a:latin typeface="Time s New Roman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Time s New Roman"/>
                <a:ea typeface="Arial-Rounded" panose="020B0500000000000000" pitchFamily="34" charset="0"/>
                <a:cs typeface="Arial-Rounded" panose="020B0500000000000000" pitchFamily="34" charset="0"/>
              </a:rPr>
              <a:t>mượn</a:t>
            </a:r>
            <a:r>
              <a:rPr lang="en-US" sz="3200" dirty="0">
                <a:latin typeface="Time s New Roman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Time s New Roman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lang="en-US" sz="3200" dirty="0">
              <a:latin typeface="Time s New Roman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: Rounded Corners 23"/>
          <p:cNvSpPr/>
          <p:nvPr/>
        </p:nvSpPr>
        <p:spPr>
          <a:xfrm>
            <a:off x="778423" y="2460241"/>
            <a:ext cx="1715757" cy="5524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 s New Roman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lang="en-US" sz="3200" dirty="0">
              <a:latin typeface="Time s New Roman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ectangle: Rounded Corners 24"/>
          <p:cNvSpPr/>
          <p:nvPr/>
        </p:nvSpPr>
        <p:spPr>
          <a:xfrm>
            <a:off x="3456053" y="2495510"/>
            <a:ext cx="1715757" cy="5524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 s New Roman"/>
                <a:ea typeface="Arial-Rounded" panose="020B0500000000000000" pitchFamily="34" charset="0"/>
                <a:cs typeface="Arial-Rounded" panose="020B0500000000000000" pitchFamily="34" charset="0"/>
              </a:rPr>
              <a:t>mượn</a:t>
            </a:r>
            <a:endParaRPr lang="en-US" sz="3200" dirty="0">
              <a:latin typeface="Time s New Roman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: Rounded Corners 25"/>
          <p:cNvSpPr/>
          <p:nvPr/>
        </p:nvSpPr>
        <p:spPr>
          <a:xfrm>
            <a:off x="5854854" y="2511078"/>
            <a:ext cx="2353667" cy="5524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 s New Roman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lang="en-US" sz="3200" dirty="0">
                <a:latin typeface="Time s New Roman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Time s New Roman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lang="en-US" sz="3200" dirty="0">
              <a:latin typeface="Time s New Roman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: Rounded Corners 26"/>
          <p:cNvSpPr/>
          <p:nvPr/>
        </p:nvSpPr>
        <p:spPr>
          <a:xfrm>
            <a:off x="8811314" y="2460241"/>
            <a:ext cx="2597830" cy="5524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 s New Roman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dirty="0">
                <a:latin typeface="Time s New Roman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Time s New Roman"/>
                <a:ea typeface="Arial-Rounded" panose="020B0500000000000000" pitchFamily="34" charset="0"/>
                <a:cs typeface="Arial-Rounded" panose="020B0500000000000000" pitchFamily="34" charset="0"/>
              </a:rPr>
              <a:t>mượn</a:t>
            </a:r>
            <a:endParaRPr lang="en-US" sz="3200" dirty="0">
              <a:latin typeface="Time s New Roman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ectangle: Rounded Corners 27"/>
          <p:cNvSpPr/>
          <p:nvPr/>
        </p:nvSpPr>
        <p:spPr>
          <a:xfrm>
            <a:off x="518026" y="3432668"/>
            <a:ext cx="2597830" cy="5524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 s New Roman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dirty="0">
                <a:latin typeface="Time s New Roman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Time s New Roman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3200" dirty="0">
              <a:latin typeface="Time s New Roman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: Rounded Corners 28"/>
          <p:cNvSpPr/>
          <p:nvPr/>
        </p:nvSpPr>
        <p:spPr>
          <a:xfrm>
            <a:off x="3523467" y="3432668"/>
            <a:ext cx="1551600" cy="5524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 s New Roman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endParaRPr lang="en-US" sz="3200" dirty="0">
              <a:latin typeface="Time s New Roman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: Rounded Corners 29"/>
          <p:cNvSpPr/>
          <p:nvPr/>
        </p:nvSpPr>
        <p:spPr>
          <a:xfrm>
            <a:off x="5790208" y="3415572"/>
            <a:ext cx="1742081" cy="5524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 s New Roman"/>
                <a:ea typeface="Arial-Rounded" panose="020B0500000000000000" pitchFamily="34" charset="0"/>
                <a:cs typeface="Arial-Rounded" panose="020B0500000000000000" pitchFamily="34" charset="0"/>
              </a:rPr>
              <a:t>thủ</a:t>
            </a:r>
            <a:r>
              <a:rPr lang="en-US" sz="3200" dirty="0">
                <a:latin typeface="Time s New Roman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Time s New Roman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endParaRPr lang="en-US" sz="3200" dirty="0">
              <a:latin typeface="Time s New Roman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: Rounded Corners 30"/>
          <p:cNvSpPr/>
          <p:nvPr/>
        </p:nvSpPr>
        <p:spPr>
          <a:xfrm>
            <a:off x="8079450" y="3432668"/>
            <a:ext cx="1463727" cy="5524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 s New Roman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3200" dirty="0">
              <a:latin typeface="Time s New Roman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ectangle: Rounded Corners 31"/>
          <p:cNvSpPr/>
          <p:nvPr/>
        </p:nvSpPr>
        <p:spPr>
          <a:xfrm>
            <a:off x="9977761" y="3414647"/>
            <a:ext cx="1463727" cy="5524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 s New Roman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endParaRPr lang="en-US" sz="3200" dirty="0">
              <a:latin typeface="Time s New Roman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41668" y="4148503"/>
            <a:ext cx="3152512" cy="2541489"/>
            <a:chOff x="975360" y="2895482"/>
            <a:chExt cx="2794914" cy="210058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623" b="96653" l="9748" r="89937">
                          <a14:foregroundMark x1="25472" y1="52720" x2="66038" y2="71130"/>
                          <a14:foregroundMark x1="66038" y1="70711" x2="29560" y2="68201"/>
                          <a14:foregroundMark x1="29560" y1="68201" x2="27358" y2="80753"/>
                          <a14:foregroundMark x1="26730" y1="69456" x2="30818" y2="79916"/>
                          <a14:foregroundMark x1="30818" y1="96234" x2="49371" y2="96653"/>
                          <a14:foregroundMark x1="49371" y1="96653" x2="53774" y2="96234"/>
                        </a14:backgroundRemoval>
                      </a14:imgEffect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5360" y="2895482"/>
              <a:ext cx="2794914" cy="210058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524812" y="3877634"/>
              <a:ext cx="1849917" cy="71227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5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rPr>
                <a:t>Người</a:t>
              </a:r>
              <a:endParaRPr kumimoji="0" lang="en-US" sz="5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313932" y="4066620"/>
            <a:ext cx="3081845" cy="2501825"/>
            <a:chOff x="3428999" y="2897792"/>
            <a:chExt cx="2311384" cy="1995495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861" b="98842" l="9667" r="90000">
                          <a14:foregroundMark x1="10667" y1="33977" x2="9667" y2="54054"/>
                          <a14:foregroundMark x1="30000" y1="90734" x2="46667" y2="91506"/>
                          <a14:foregroundMark x1="46667" y1="91506" x2="56333" y2="90734"/>
                          <a14:foregroundMark x1="56333" y1="90347" x2="60333" y2="98842"/>
                          <a14:foregroundMark x1="67667" y1="92278" x2="87000" y2="66023"/>
                          <a14:foregroundMark x1="87000" y1="66023" x2="89000" y2="67181"/>
                          <a14:foregroundMark x1="37333" y1="6178" x2="51000" y2="3861"/>
                          <a14:foregroundMark x1="51000" y1="3861" x2="51667" y2="386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28999" y="2897792"/>
              <a:ext cx="2311384" cy="1995495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780358" y="3926219"/>
              <a:ext cx="1608665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lang="en-US" sz="5000" kern="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rPr>
                <a:t>Đồ</a:t>
              </a:r>
              <a:r>
                <a:rPr lang="en-US" sz="50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rPr>
                <a:t> </a:t>
              </a:r>
              <a:r>
                <a:rPr lang="en-US" sz="5000" kern="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rPr>
                <a:t>vật</a:t>
              </a:r>
              <a:endParaRPr kumimoji="0" lang="en-US" sz="5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258631" y="4008277"/>
            <a:ext cx="3152512" cy="2541489"/>
            <a:chOff x="975360" y="2895482"/>
            <a:chExt cx="2794914" cy="210058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623" b="96653" l="9748" r="89937">
                          <a14:foregroundMark x1="25472" y1="52720" x2="66038" y2="71130"/>
                          <a14:foregroundMark x1="66038" y1="70711" x2="29560" y2="68201"/>
                          <a14:foregroundMark x1="29560" y1="68201" x2="27358" y2="80753"/>
                          <a14:foregroundMark x1="26730" y1="69456" x2="30818" y2="79916"/>
                          <a14:foregroundMark x1="30818" y1="96234" x2="49371" y2="96653"/>
                          <a14:foregroundMark x1="49371" y1="96653" x2="53774" y2="96234"/>
                        </a14:backgroundRemoval>
                      </a14:imgEffect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5360" y="2895482"/>
              <a:ext cx="2794914" cy="210058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693750" y="3713713"/>
              <a:ext cx="1611469" cy="99209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rPr>
                <a:t>Hoạt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rPr>
                <a:t> </a:t>
              </a:r>
            </a:p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rPr>
                <a:t>động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</p:grpSp>
      <p:sp>
        <p:nvSpPr>
          <p:cNvPr id="27" name="Rounded Rectangle 26"/>
          <p:cNvSpPr>
            <a:spLocks noChangeArrowheads="1"/>
          </p:cNvSpPr>
          <p:nvPr/>
        </p:nvSpPr>
        <p:spPr bwMode="auto">
          <a:xfrm>
            <a:off x="8540627" y="593859"/>
            <a:ext cx="3404870" cy="646755"/>
          </a:xfrm>
          <a:prstGeom prst="roundRect">
            <a:avLst>
              <a:gd name="adj" fmla="val 16667"/>
            </a:avLst>
          </a:prstGeom>
          <a:solidFill>
            <a:sysClr val="window" lastClr="FFFFFF"/>
          </a:solidFill>
          <a:ln w="28575">
            <a:solidFill>
              <a:srgbClr val="000000"/>
            </a:solidFill>
            <a:rou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Thảo luận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nhóm</a:t>
            </a:r>
            <a:r>
              <a:rPr kumimoji="0" lang="vi-V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 </a:t>
            </a:r>
          </a:p>
        </p:txBody>
      </p:sp>
      <p:sp>
        <p:nvSpPr>
          <p:cNvPr id="28" name="Rounded Rectangle 27"/>
          <p:cNvSpPr>
            <a:spLocks noChangeArrowheads="1"/>
          </p:cNvSpPr>
          <p:nvPr/>
        </p:nvSpPr>
        <p:spPr bwMode="auto">
          <a:xfrm>
            <a:off x="8540627" y="605438"/>
            <a:ext cx="3404870" cy="646755"/>
          </a:xfrm>
          <a:prstGeom prst="roundRect">
            <a:avLst>
              <a:gd name="adj" fmla="val 16667"/>
            </a:avLst>
          </a:prstGeom>
          <a:solidFill>
            <a:sysClr val="window" lastClr="FFFFFF"/>
          </a:solidFill>
          <a:ln w="28575">
            <a:solidFill>
              <a:srgbClr val="000000"/>
            </a:solidFill>
            <a:rou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Trò</a:t>
            </a:r>
            <a:r>
              <a:rPr kumimoji="0" lang="en-US" alt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chơi</a:t>
            </a:r>
            <a:r>
              <a:rPr kumimoji="0" lang="en-US" alt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: </a:t>
            </a:r>
            <a:r>
              <a:rPr kumimoji="0" lang="en-US" alt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Tiếp</a:t>
            </a:r>
            <a:r>
              <a:rPr kumimoji="0" lang="en-US" alt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sức</a:t>
            </a:r>
            <a:endParaRPr kumimoji="0" lang="vi-VN" altLang="en-US" sz="3200" b="1" i="0" u="none" strike="noStrike" kern="0" cap="none" spc="0" normalizeH="0" baseline="0" noProof="0" dirty="0" err="1">
              <a:ln>
                <a:noFill/>
              </a:ln>
              <a:solidFill>
                <a:srgbClr val="E53238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566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425246"/>
              </p:ext>
            </p:extLst>
          </p:nvPr>
        </p:nvGraphicFramePr>
        <p:xfrm>
          <a:off x="613316" y="278779"/>
          <a:ext cx="10326029" cy="639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1"/>
                <a:gridCol w="3534937"/>
                <a:gridCol w="3590691"/>
              </a:tblGrid>
              <a:tr h="2766343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557080">
                <a:tc>
                  <a:txBody>
                    <a:bodyPr/>
                    <a:lstStyle/>
                    <a:p>
                      <a:r>
                        <a:rPr lang="en-US" sz="4000" dirty="0" err="1" smtClean="0"/>
                        <a:t>Người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baseline="0" dirty="0" err="1" smtClean="0"/>
                        <a:t>mượn</a:t>
                      </a:r>
                      <a:r>
                        <a:rPr lang="en-US" sz="4000" baseline="0" dirty="0" smtClean="0"/>
                        <a:t>, </a:t>
                      </a:r>
                      <a:r>
                        <a:rPr lang="en-US" sz="4000" baseline="0" dirty="0" err="1" smtClean="0"/>
                        <a:t>người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baseline="0" dirty="0" err="1" smtClean="0"/>
                        <a:t>đọc</a:t>
                      </a:r>
                      <a:r>
                        <a:rPr lang="en-US" sz="4000" baseline="0" dirty="0" smtClean="0"/>
                        <a:t>,</a:t>
                      </a:r>
                    </a:p>
                    <a:p>
                      <a:r>
                        <a:rPr lang="en-US" sz="4000" baseline="0" dirty="0" err="1" smtClean="0"/>
                        <a:t>thủ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baseline="0" dirty="0" err="1" smtClean="0"/>
                        <a:t>thư</a:t>
                      </a:r>
                      <a:endParaRPr lang="en-US" sz="4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 smtClean="0"/>
                        <a:t>Tìm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baseline="0" dirty="0" err="1" smtClean="0"/>
                        <a:t>sách</a:t>
                      </a:r>
                      <a:r>
                        <a:rPr lang="en-US" sz="4000" baseline="0" dirty="0" smtClean="0"/>
                        <a:t>, </a:t>
                      </a:r>
                      <a:r>
                        <a:rPr lang="en-US" sz="4000" baseline="0" dirty="0" err="1" smtClean="0"/>
                        <a:t>thẻ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baseline="0" dirty="0" err="1" smtClean="0"/>
                        <a:t>thư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baseline="0" dirty="0" err="1" smtClean="0"/>
                        <a:t>viện</a:t>
                      </a:r>
                      <a:r>
                        <a:rPr lang="en-US" sz="4000" baseline="0" dirty="0" smtClean="0"/>
                        <a:t>, </a:t>
                      </a:r>
                      <a:r>
                        <a:rPr lang="en-US" sz="4000" baseline="0" dirty="0" err="1" smtClean="0"/>
                        <a:t>phiếu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baseline="0" dirty="0" err="1" smtClean="0"/>
                        <a:t>mượn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baseline="0" dirty="0" err="1" smtClean="0"/>
                        <a:t>sách</a:t>
                      </a:r>
                      <a:r>
                        <a:rPr lang="en-US" sz="4000" baseline="0" dirty="0" smtClean="0"/>
                        <a:t>, </a:t>
                      </a:r>
                      <a:r>
                        <a:rPr lang="en-US" sz="4000" baseline="0" dirty="0" err="1" smtClean="0"/>
                        <a:t>sách</a:t>
                      </a:r>
                      <a:r>
                        <a:rPr lang="en-US" sz="4000" baseline="0" dirty="0" smtClean="0"/>
                        <a:t>, </a:t>
                      </a:r>
                      <a:r>
                        <a:rPr lang="en-US" sz="4000" baseline="0" dirty="0" err="1" smtClean="0"/>
                        <a:t>giá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baseline="0" dirty="0" err="1" smtClean="0"/>
                        <a:t>sách</a:t>
                      </a:r>
                      <a:r>
                        <a:rPr lang="en-US" sz="4000" baseline="0" dirty="0" smtClean="0"/>
                        <a:t>, </a:t>
                      </a:r>
                      <a:r>
                        <a:rPr lang="en-US" sz="4000" baseline="0" dirty="0" err="1" smtClean="0"/>
                        <a:t>báo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 smtClean="0"/>
                        <a:t>Tìm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baseline="0" dirty="0" err="1" smtClean="0"/>
                        <a:t>sách</a:t>
                      </a:r>
                      <a:r>
                        <a:rPr lang="en-US" sz="4000" baseline="0" dirty="0" smtClean="0"/>
                        <a:t>, </a:t>
                      </a:r>
                      <a:r>
                        <a:rPr lang="en-US" sz="4000" baseline="0" dirty="0" err="1" smtClean="0"/>
                        <a:t>m</a:t>
                      </a:r>
                      <a:r>
                        <a:rPr lang="en-US" sz="4000" dirty="0" err="1" smtClean="0"/>
                        <a:t>ượn</a:t>
                      </a:r>
                      <a:r>
                        <a:rPr lang="en-US" sz="4000" dirty="0" smtClean="0"/>
                        <a:t>, </a:t>
                      </a:r>
                      <a:r>
                        <a:rPr lang="en-US" sz="4000" dirty="0" err="1" smtClean="0"/>
                        <a:t>đọc</a:t>
                      </a:r>
                      <a:r>
                        <a:rPr lang="en-US" sz="4000" dirty="0" smtClean="0"/>
                        <a:t>,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baseline="0" dirty="0" err="1" smtClean="0"/>
                        <a:t>trả</a:t>
                      </a:r>
                      <a:endParaRPr lang="en-US" sz="40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826486" y="490654"/>
            <a:ext cx="2484030" cy="2147729"/>
            <a:chOff x="975360" y="2895482"/>
            <a:chExt cx="2794914" cy="210058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623" b="96653" l="9748" r="89937">
                          <a14:foregroundMark x1="25472" y1="52720" x2="66038" y2="71130"/>
                          <a14:foregroundMark x1="66038" y1="70711" x2="29560" y2="68201"/>
                          <a14:foregroundMark x1="29560" y1="68201" x2="27358" y2="80753"/>
                          <a14:foregroundMark x1="26730" y1="69456" x2="30818" y2="79916"/>
                          <a14:foregroundMark x1="30818" y1="96234" x2="49371" y2="96653"/>
                          <a14:foregroundMark x1="49371" y1="96653" x2="53774" y2="96234"/>
                        </a14:backgroundRemoval>
                      </a14:imgEffect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5360" y="2895482"/>
              <a:ext cx="2794914" cy="210058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524812" y="3877634"/>
              <a:ext cx="1849917" cy="71227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4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rPr>
                <a:t>Người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890282" y="519275"/>
            <a:ext cx="2633278" cy="2119108"/>
            <a:chOff x="3428999" y="2897792"/>
            <a:chExt cx="2311384" cy="199549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861" b="98842" l="9667" r="90000">
                          <a14:foregroundMark x1="10667" y1="33977" x2="9667" y2="54054"/>
                          <a14:foregroundMark x1="30000" y1="90734" x2="46667" y2="91506"/>
                          <a14:foregroundMark x1="46667" y1="91506" x2="56333" y2="90734"/>
                          <a14:foregroundMark x1="56333" y1="90347" x2="60333" y2="98842"/>
                          <a14:foregroundMark x1="67667" y1="92278" x2="87000" y2="66023"/>
                          <a14:foregroundMark x1="87000" y1="66023" x2="89000" y2="67181"/>
                          <a14:foregroundMark x1="37333" y1="6178" x2="51000" y2="3861"/>
                          <a14:foregroundMark x1="51000" y1="3861" x2="51667" y2="386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28999" y="2897792"/>
              <a:ext cx="2311384" cy="199549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780358" y="3926219"/>
              <a:ext cx="1608665" cy="666593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lang="en-US" sz="4000" kern="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rPr>
                <a:t>Đồ</a:t>
              </a:r>
              <a:r>
                <a:rPr lang="en-US" sz="40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rPr>
                <a:t> </a:t>
              </a:r>
              <a:r>
                <a:rPr lang="en-US" sz="4000" kern="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rPr>
                <a:t>vật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861706" y="563194"/>
            <a:ext cx="2709747" cy="2096429"/>
            <a:chOff x="975360" y="2895482"/>
            <a:chExt cx="2794914" cy="210058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623" b="96653" l="9748" r="89937">
                          <a14:foregroundMark x1="25472" y1="52720" x2="66038" y2="71130"/>
                          <a14:foregroundMark x1="66038" y1="70711" x2="29560" y2="68201"/>
                          <a14:foregroundMark x1="29560" y1="68201" x2="27358" y2="80753"/>
                          <a14:foregroundMark x1="26730" y1="69456" x2="30818" y2="79916"/>
                          <a14:foregroundMark x1="30818" y1="96234" x2="49371" y2="96653"/>
                          <a14:foregroundMark x1="49371" y1="96653" x2="53774" y2="96234"/>
                        </a14:backgroundRemoval>
                      </a14:imgEffect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5360" y="2895482"/>
              <a:ext cx="2794914" cy="210058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693750" y="3713713"/>
              <a:ext cx="1611469" cy="1263178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4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rPr>
                <a:t>Hoạt</a:t>
              </a: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rPr>
                <a:t> </a:t>
              </a:r>
            </a:p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4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rPr>
                <a:t>động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840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37" y="331980"/>
            <a:ext cx="11363092" cy="609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30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20" y="356839"/>
            <a:ext cx="10939346" cy="627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23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20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.3|28.4|6.6|6.8|6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329</Words>
  <Application>Microsoft Office PowerPoint</Application>
  <PresentationFormat>Widescreen</PresentationFormat>
  <Paragraphs>78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微软雅黑</vt:lpstr>
      <vt:lpstr>微软雅黑</vt:lpstr>
      <vt:lpstr>宋体</vt:lpstr>
      <vt:lpstr>Arial</vt:lpstr>
      <vt:lpstr>Arial-Rounded</vt:lpstr>
      <vt:lpstr>Calibri</vt:lpstr>
      <vt:lpstr>Calibri Light</vt:lpstr>
      <vt:lpstr>Coiny</vt:lpstr>
      <vt:lpstr>HP001 5 hàng</vt:lpstr>
      <vt:lpstr>Time s New Roman</vt:lpstr>
      <vt:lpstr>Times New Roman</vt:lpstr>
      <vt:lpstr>Office Theme</vt:lpstr>
      <vt:lpstr>TRƯỜNG TIỂU HỌC LÊ QUÝ ĐÔN        </vt:lpstr>
      <vt:lpstr>PowerPoint Presentation</vt:lpstr>
      <vt:lpstr>PowerPoint Presentation</vt:lpstr>
      <vt:lpstr>Thứ năm ngày 26 tháng 10 năm 2023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năm ngày 26 tháng 10 năm 2023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TIỂU HỌC LÊ QUÝ ĐÔN</dc:title>
  <dc:creator>Vostro</dc:creator>
  <cp:lastModifiedBy>Vostro</cp:lastModifiedBy>
  <cp:revision>27</cp:revision>
  <dcterms:created xsi:type="dcterms:W3CDTF">2023-10-24T01:58:31Z</dcterms:created>
  <dcterms:modified xsi:type="dcterms:W3CDTF">2023-10-25T12:22:08Z</dcterms:modified>
</cp:coreProperties>
</file>